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72" r:id="rId3"/>
    <p:sldId id="258" r:id="rId4"/>
    <p:sldId id="261" r:id="rId5"/>
    <p:sldId id="292" r:id="rId6"/>
    <p:sldId id="299" r:id="rId7"/>
    <p:sldId id="263" r:id="rId8"/>
    <p:sldId id="264" r:id="rId9"/>
    <p:sldId id="297" r:id="rId10"/>
    <p:sldId id="270" r:id="rId11"/>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7670" autoAdjust="0"/>
  </p:normalViewPr>
  <p:slideViewPr>
    <p:cSldViewPr snapToGrid="0" snapToObjects="1">
      <p:cViewPr varScale="1">
        <p:scale>
          <a:sx n="60" d="100"/>
          <a:sy n="60" d="100"/>
        </p:scale>
        <p:origin x="54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0488" y="744538"/>
            <a:ext cx="6616700" cy="3722687"/>
          </a:xfrm>
          <a:prstGeom prst="rect">
            <a:avLst/>
          </a:prstGeom>
        </p:spPr>
        <p:txBody>
          <a:bodyPr/>
          <a:lstStyle/>
          <a:p>
            <a:endParaRPr/>
          </a:p>
        </p:txBody>
      </p:sp>
      <p:sp>
        <p:nvSpPr>
          <p:cNvPr id="110" name="Shape 110"/>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20176558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5940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 descr="Image"/>
          <p:cNvPicPr>
            <a:picLocks noChangeAspect="1"/>
          </p:cNvPicPr>
          <p:nvPr/>
        </p:nvPicPr>
        <p:blipFill rotWithShape="1">
          <a:blip r:embed="rId3">
            <a:extLst/>
          </a:blip>
          <a:srcRect l="2699" t="13072" b="7596"/>
          <a:stretch/>
        </p:blipFill>
        <p:spPr>
          <a:xfrm>
            <a:off x="0" y="-181910"/>
            <a:ext cx="12202019" cy="7039909"/>
          </a:xfrm>
          <a:prstGeom prst="rect">
            <a:avLst/>
          </a:prstGeom>
          <a:ln w="12700">
            <a:miter lim="400000"/>
          </a:ln>
        </p:spPr>
      </p:pic>
      <p:pic>
        <p:nvPicPr>
          <p:cNvPr id="113"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1847" y="2471566"/>
            <a:ext cx="4373203" cy="970944"/>
          </a:xfrm>
          <a:prstGeom prst="rect">
            <a:avLst/>
          </a:prstGeom>
          <a:ln w="12700">
            <a:miter lim="400000"/>
          </a:ln>
        </p:spPr>
      </p:pic>
      <p:sp>
        <p:nvSpPr>
          <p:cNvPr id="114" name="Presentation title to go here."/>
          <p:cNvSpPr txBox="1"/>
          <p:nvPr/>
        </p:nvSpPr>
        <p:spPr>
          <a:xfrm>
            <a:off x="3681847" y="3506248"/>
            <a:ext cx="4828306" cy="5613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000">
                <a:solidFill>
                  <a:srgbClr val="FFFFFF"/>
                </a:solidFill>
                <a:latin typeface="Montserrat SemiBold"/>
                <a:ea typeface="Montserrat SemiBold"/>
                <a:cs typeface="Montserrat SemiBold"/>
                <a:sym typeface="Montserrat SemiBold"/>
              </a:defRPr>
            </a:lvl1pPr>
          </a:lstStyle>
          <a:p>
            <a:pPr algn="ctr"/>
            <a:endParaRPr dirty="0"/>
          </a:p>
        </p:txBody>
      </p:sp>
      <p:sp>
        <p:nvSpPr>
          <p:cNvPr id="6" name="Presented by Joe Bloggs"/>
          <p:cNvSpPr txBox="1"/>
          <p:nvPr/>
        </p:nvSpPr>
        <p:spPr>
          <a:xfrm>
            <a:off x="4142734" y="3454337"/>
            <a:ext cx="4246774"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000">
                <a:solidFill>
                  <a:srgbClr val="FFFFFF"/>
                </a:solidFill>
                <a:latin typeface="Montserrat Regular"/>
                <a:ea typeface="Montserrat Regular"/>
                <a:cs typeface="Montserrat Regular"/>
                <a:sym typeface="Montserrat Regular"/>
              </a:defRPr>
            </a:lvl1pPr>
          </a:lstStyle>
          <a:p>
            <a:r>
              <a:rPr lang="en-US" dirty="0" smtClean="0"/>
              <a:t>An </a:t>
            </a:r>
            <a:r>
              <a:rPr lang="en-US" dirty="0" smtClean="0"/>
              <a:t>introduction to Dream Doors </a:t>
            </a:r>
            <a:endParaRPr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17" y="5584615"/>
            <a:ext cx="3434470" cy="835721"/>
          </a:xfrm>
          <a:prstGeom prst="rect">
            <a:avLst/>
          </a:prstGeom>
        </p:spPr>
      </p:pic>
      <p:pic>
        <p:nvPicPr>
          <p:cNvPr id="9" name="Picture 2"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59249" y="5621393"/>
            <a:ext cx="2033776" cy="762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p:cNvSpPr/>
          <p:nvPr/>
        </p:nvSpPr>
        <p:spPr>
          <a:xfrm>
            <a:off x="-38100" y="-25400"/>
            <a:ext cx="12268200" cy="6908800"/>
          </a:xfrm>
          <a:prstGeom prst="rect">
            <a:avLst/>
          </a:prstGeom>
          <a:solidFill>
            <a:srgbClr val="2E1E3E"/>
          </a:solidFill>
          <a:ln w="12700">
            <a:miter lim="400000"/>
          </a:ln>
        </p:spPr>
        <p:txBody>
          <a:bodyPr lIns="45719" rIns="45719" anchor="ctr"/>
          <a:lstStyle/>
          <a:p>
            <a:endParaRPr/>
          </a:p>
        </p:txBody>
      </p:sp>
      <p:sp>
        <p:nvSpPr>
          <p:cNvPr id="262" name="Thank you!"/>
          <p:cNvSpPr txBox="1"/>
          <p:nvPr/>
        </p:nvSpPr>
        <p:spPr>
          <a:xfrm>
            <a:off x="3628765" y="2367279"/>
            <a:ext cx="4934470" cy="777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a:solidFill>
                  <a:srgbClr val="FFFFFF"/>
                </a:solidFill>
                <a:latin typeface="Montserrat SemiBold"/>
                <a:ea typeface="Montserrat SemiBold"/>
                <a:cs typeface="Montserrat SemiBold"/>
                <a:sym typeface="Montserrat SemiBold"/>
              </a:defRPr>
            </a:lvl1pPr>
          </a:lstStyle>
          <a:p>
            <a:r>
              <a:rPr dirty="0"/>
              <a:t>Thank you!</a:t>
            </a:r>
          </a:p>
        </p:txBody>
      </p:sp>
      <p:sp>
        <p:nvSpPr>
          <p:cNvPr id="263" name="www.supportis.co.uk"/>
          <p:cNvSpPr txBox="1"/>
          <p:nvPr/>
        </p:nvSpPr>
        <p:spPr>
          <a:xfrm>
            <a:off x="3628765" y="3345179"/>
            <a:ext cx="4934470" cy="510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700">
                <a:solidFill>
                  <a:srgbClr val="FFFFFF"/>
                </a:solidFill>
                <a:latin typeface="Montserrat Regular"/>
                <a:ea typeface="Montserrat Regular"/>
                <a:cs typeface="Montserrat Regular"/>
                <a:sym typeface="Montserrat Regular"/>
              </a:defRPr>
            </a:lvl1pPr>
          </a:lstStyle>
          <a:p>
            <a:r>
              <a:rPr dirty="0" smtClean="0"/>
              <a:t>www.supportis.co</a:t>
            </a:r>
            <a:r>
              <a:rPr lang="en-GB" dirty="0" smtClean="0"/>
              <a:t>m</a:t>
            </a:r>
            <a:endParaRPr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ile01\Group\Marketing\Open\Supportis\Circles and icons\Circl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4871" t="6293" b="4043"/>
          <a:stretch/>
        </p:blipFill>
        <p:spPr bwMode="auto">
          <a:xfrm>
            <a:off x="-175379" y="47314"/>
            <a:ext cx="498142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 name="Providing you with personal and expert advice"/>
          <p:cNvSpPr txBox="1"/>
          <p:nvPr/>
        </p:nvSpPr>
        <p:spPr>
          <a:xfrm>
            <a:off x="323197" y="2444115"/>
            <a:ext cx="3642781" cy="12464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500">
                <a:solidFill>
                  <a:srgbClr val="FFFFFF"/>
                </a:solidFill>
                <a:latin typeface="Montserrat SemiBold"/>
                <a:ea typeface="Montserrat SemiBold"/>
                <a:cs typeface="Montserrat SemiBold"/>
                <a:sym typeface="Montserrat SemiBold"/>
              </a:defRPr>
            </a:lvl1pPr>
          </a:lstStyle>
          <a:p>
            <a:r>
              <a:rPr b="1" dirty="0"/>
              <a:t>Providing </a:t>
            </a:r>
            <a:r>
              <a:rPr lang="en-US" b="1" dirty="0" smtClean="0"/>
              <a:t>franchises at Dream Doors </a:t>
            </a:r>
            <a:r>
              <a:rPr b="1" dirty="0" smtClean="0"/>
              <a:t>with </a:t>
            </a:r>
            <a:r>
              <a:rPr b="1" dirty="0" smtClean="0"/>
              <a:t>personal</a:t>
            </a:r>
            <a:r>
              <a:rPr lang="en-GB" b="1" dirty="0" smtClean="0"/>
              <a:t>, </a:t>
            </a:r>
            <a:r>
              <a:rPr b="1" dirty="0" smtClean="0"/>
              <a:t>expert </a:t>
            </a:r>
            <a:r>
              <a:rPr b="1" dirty="0"/>
              <a:t>advice</a:t>
            </a:r>
          </a:p>
        </p:txBody>
      </p:sp>
      <p:sp>
        <p:nvSpPr>
          <p:cNvPr id="120" name="We make it simple…"/>
          <p:cNvSpPr txBox="1"/>
          <p:nvPr/>
        </p:nvSpPr>
        <p:spPr>
          <a:xfrm>
            <a:off x="6281638" y="1471711"/>
            <a:ext cx="5705642" cy="409342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000">
                <a:solidFill>
                  <a:srgbClr val="2D1E3E"/>
                </a:solidFill>
                <a:latin typeface="Montserrat SemiBold"/>
                <a:ea typeface="Montserrat SemiBold"/>
                <a:cs typeface="Montserrat SemiBold"/>
                <a:sym typeface="Montserrat SemiBold"/>
              </a:defRPr>
            </a:pPr>
            <a:r>
              <a:rPr lang="en-GB" dirty="0" smtClean="0"/>
              <a:t>Comprehensive HR </a:t>
            </a:r>
            <a:r>
              <a:rPr lang="en-GB" dirty="0" smtClean="0"/>
              <a:t>and Health and </a:t>
            </a:r>
            <a:r>
              <a:rPr lang="en-GB" dirty="0" smtClean="0"/>
              <a:t>Safety </a:t>
            </a:r>
          </a:p>
          <a:p>
            <a:pPr>
              <a:defRPr sz="2000">
                <a:solidFill>
                  <a:srgbClr val="2D1E3E"/>
                </a:solidFill>
                <a:latin typeface="Montserrat SemiBold"/>
                <a:ea typeface="Montserrat SemiBold"/>
                <a:cs typeface="Montserrat SemiBold"/>
                <a:sym typeface="Montserrat SemiBold"/>
              </a:defRPr>
            </a:pPr>
            <a:r>
              <a:rPr lang="en-GB" dirty="0" smtClean="0"/>
              <a:t>advice </a:t>
            </a:r>
            <a:r>
              <a:rPr lang="en-GB" dirty="0" smtClean="0"/>
              <a:t>and support</a:t>
            </a: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r>
              <a:rPr lang="en-GB" dirty="0" smtClean="0"/>
              <a:t>An extension of your team</a:t>
            </a: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r>
              <a:rPr lang="en-GB" dirty="0" smtClean="0"/>
              <a:t>Objective, professional and value adding</a:t>
            </a: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endParaRPr dirty="0"/>
          </a:p>
          <a:p>
            <a:pPr>
              <a:defRPr sz="2000">
                <a:solidFill>
                  <a:srgbClr val="2D1E3E"/>
                </a:solidFill>
                <a:latin typeface="Montserrat SemiBold"/>
                <a:ea typeface="Montserrat SemiBold"/>
                <a:cs typeface="Montserrat SemiBold"/>
                <a:sym typeface="Montserrat SemiBold"/>
              </a:defRPr>
            </a:pPr>
            <a:r>
              <a:rPr lang="en-GB" dirty="0" smtClean="0"/>
              <a:t>Unlimited support; truly fixed fee with clear pricing</a:t>
            </a:r>
            <a:endParaRPr dirty="0"/>
          </a:p>
        </p:txBody>
      </p:sp>
      <p:pic>
        <p:nvPicPr>
          <p:cNvPr id="2050" name="Picture 2" descr="Y:\Marketing\Open\Supportis\Circles and icons\Icons\1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0832" y="1440179"/>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Y:\Marketing\Open\Supportis\Circles and icons\Icons\1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9545" y="2569002"/>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01\Group\Marketing\Open\Supportis\Circles and icons\Icons\briefcas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69545" y="3798182"/>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ile01\Group\Marketing\Open\Supportis\Circles and icons\Icons\ph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90832" y="4921607"/>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8790" y="291924"/>
            <a:ext cx="1353600" cy="302304"/>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spTree>
    <p:extLst>
      <p:ext uri="{BB962C8B-B14F-4D97-AF65-F5344CB8AC3E}">
        <p14:creationId xmlns:p14="http://schemas.microsoft.com/office/powerpoint/2010/main" val="31159263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Our key services"/>
          <p:cNvSpPr txBox="1"/>
          <p:nvPr/>
        </p:nvSpPr>
        <p:spPr>
          <a:xfrm>
            <a:off x="3321807" y="576579"/>
            <a:ext cx="5548386"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500">
                <a:solidFill>
                  <a:srgbClr val="2F1E3E"/>
                </a:solidFill>
                <a:latin typeface="Montserrat SemiBold"/>
                <a:ea typeface="Montserrat SemiBold"/>
                <a:cs typeface="Montserrat SemiBold"/>
                <a:sym typeface="Montserrat SemiBold"/>
              </a:defRPr>
            </a:lvl1pPr>
          </a:lstStyle>
          <a:p>
            <a:r>
              <a:rPr dirty="0"/>
              <a:t>Our key services</a:t>
            </a:r>
          </a:p>
        </p:txBody>
      </p:sp>
      <p:sp>
        <p:nvSpPr>
          <p:cNvPr id="131" name="Lurure enim nostrud excepteur adipisicing deserunt. Culpa officia fugiat ut pariatur occaecat est Lorem mollit quis fugiat nostrud."/>
          <p:cNvSpPr txBox="1"/>
          <p:nvPr/>
        </p:nvSpPr>
        <p:spPr>
          <a:xfrm>
            <a:off x="3031195" y="1235452"/>
            <a:ext cx="6129609"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solidFill>
                  <a:srgbClr val="1F1F1F"/>
                </a:solidFill>
                <a:latin typeface="Montserrat Regular"/>
                <a:ea typeface="Montserrat Regular"/>
                <a:cs typeface="Montserrat Regular"/>
                <a:sym typeface="Montserrat Regular"/>
              </a:defRPr>
            </a:lvl1pPr>
          </a:lstStyle>
          <a:p>
            <a:r>
              <a:rPr lang="en-GB" dirty="0"/>
              <a:t>Supportis services can be selected on an individual basis or dovetailed to create the complete business support package.</a:t>
            </a:r>
          </a:p>
        </p:txBody>
      </p:sp>
      <p:sp>
        <p:nvSpPr>
          <p:cNvPr id="134" name="Rounded Rectangle"/>
          <p:cNvSpPr/>
          <p:nvPr/>
        </p:nvSpPr>
        <p:spPr>
          <a:xfrm>
            <a:off x="6802932" y="2359967"/>
            <a:ext cx="3471318" cy="3091310"/>
          </a:xfrm>
          <a:prstGeom prst="roundRect">
            <a:avLst>
              <a:gd name="adj" fmla="val 15000"/>
            </a:avLst>
          </a:prstGeom>
          <a:solidFill>
            <a:srgbClr val="FFFFFF"/>
          </a:solidFill>
          <a:ln w="12700">
            <a:miter lim="400000"/>
          </a:ln>
          <a:effectLst>
            <a:outerShdw blurRad="101600" dist="25400" dir="5400000" rotWithShape="0">
              <a:srgbClr val="000000">
                <a:alpha val="15320"/>
              </a:srgbClr>
            </a:outerShdw>
          </a:effectLst>
        </p:spPr>
        <p:txBody>
          <a:bodyPr lIns="45719" rIns="45719" anchor="ctr"/>
          <a:lstStyle/>
          <a:p>
            <a:endParaRPr/>
          </a:p>
        </p:txBody>
      </p:sp>
      <p:sp>
        <p:nvSpPr>
          <p:cNvPr id="135" name="Ongoing consultancy"/>
          <p:cNvSpPr txBox="1"/>
          <p:nvPr/>
        </p:nvSpPr>
        <p:spPr>
          <a:xfrm>
            <a:off x="6866024" y="4214753"/>
            <a:ext cx="323881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2D1E3E"/>
                </a:solidFill>
                <a:latin typeface="Montserrat SemiBold"/>
                <a:ea typeface="Montserrat SemiBold"/>
                <a:cs typeface="Montserrat SemiBold"/>
                <a:sym typeface="Montserrat SemiBold"/>
              </a:defRPr>
            </a:lvl1pPr>
          </a:lstStyle>
          <a:p>
            <a:r>
              <a:rPr lang="en-GB" dirty="0" smtClean="0"/>
              <a:t>Health and Safety</a:t>
            </a:r>
            <a:endParaRPr dirty="0"/>
          </a:p>
        </p:txBody>
      </p:sp>
      <p:grpSp>
        <p:nvGrpSpPr>
          <p:cNvPr id="5" name="Group 4"/>
          <p:cNvGrpSpPr/>
          <p:nvPr/>
        </p:nvGrpSpPr>
        <p:grpSpPr>
          <a:xfrm>
            <a:off x="1451884" y="2440971"/>
            <a:ext cx="3471318" cy="3091310"/>
            <a:chOff x="448741" y="2359967"/>
            <a:chExt cx="3471318" cy="3091310"/>
          </a:xfrm>
        </p:grpSpPr>
        <p:sp>
          <p:nvSpPr>
            <p:cNvPr id="129" name="Rounded Rectangle"/>
            <p:cNvSpPr/>
            <p:nvPr/>
          </p:nvSpPr>
          <p:spPr>
            <a:xfrm>
              <a:off x="448741" y="2359967"/>
              <a:ext cx="3471318" cy="3091310"/>
            </a:xfrm>
            <a:prstGeom prst="roundRect">
              <a:avLst>
                <a:gd name="adj" fmla="val 15000"/>
              </a:avLst>
            </a:prstGeom>
            <a:solidFill>
              <a:srgbClr val="FFFFFF"/>
            </a:solidFill>
            <a:ln w="12700">
              <a:miter lim="400000"/>
            </a:ln>
            <a:effectLst>
              <a:outerShdw blurRad="101600" dist="25400" dir="5400000" rotWithShape="0">
                <a:srgbClr val="000000">
                  <a:alpha val="15320"/>
                </a:srgbClr>
              </a:outerShdw>
            </a:effectLst>
          </p:spPr>
          <p:txBody>
            <a:bodyPr lIns="45719" rIns="45719" anchor="ctr"/>
            <a:lstStyle/>
            <a:p>
              <a:endParaRPr/>
            </a:p>
          </p:txBody>
        </p:sp>
        <p:sp>
          <p:nvSpPr>
            <p:cNvPr id="130" name="HR and employment law services"/>
            <p:cNvSpPr txBox="1"/>
            <p:nvPr/>
          </p:nvSpPr>
          <p:spPr>
            <a:xfrm>
              <a:off x="565489" y="4326878"/>
              <a:ext cx="3238814"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2D1E3E"/>
                  </a:solidFill>
                  <a:latin typeface="Montserrat SemiBold"/>
                  <a:ea typeface="Montserrat SemiBold"/>
                  <a:cs typeface="Montserrat SemiBold"/>
                  <a:sym typeface="Montserrat SemiBold"/>
                </a:defRPr>
              </a:lvl1pPr>
            </a:lstStyle>
            <a:p>
              <a:r>
                <a:rPr dirty="0"/>
                <a:t>HR and </a:t>
              </a:r>
              <a:r>
                <a:rPr lang="en-GB" dirty="0" smtClean="0"/>
                <a:t>Employment Law</a:t>
              </a:r>
              <a:endParaRPr dirty="0"/>
            </a:p>
          </p:txBody>
        </p:sp>
        <p:pic>
          <p:nvPicPr>
            <p:cNvPr id="3082" name="Picture 10" descr="\\file01\Group\Marketing\Open\Supportis\Circles and icons\Icons\Employment-law.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9707" y="3045352"/>
              <a:ext cx="1047600" cy="10476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83" name="Picture 11" descr="\\file01\Group\Marketing\Open\Supportis\Circles and icons\Icons\HR-Consultanc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1504" y="2962099"/>
            <a:ext cx="1047600" cy="1047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p:cNvSpPr/>
          <p:nvPr/>
        </p:nvSpPr>
        <p:spPr>
          <a:xfrm>
            <a:off x="276195" y="946298"/>
            <a:ext cx="11926183" cy="5651598"/>
          </a:xfrm>
          <a:prstGeom prst="roundRect">
            <a:avLst>
              <a:gd name="adj" fmla="val 15000"/>
            </a:avLst>
          </a:prstGeom>
          <a:solidFill>
            <a:srgbClr val="FFFFFF"/>
          </a:solidFill>
          <a:ln w="12700">
            <a:miter lim="400000"/>
          </a:ln>
          <a:effectLst>
            <a:outerShdw blurRad="101600" dist="25400" dir="5400000" rotWithShape="0">
              <a:srgbClr val="000000">
                <a:alpha val="15320"/>
              </a:srgbClr>
            </a:outerShdw>
          </a:effectLst>
        </p:spPr>
        <p:txBody>
          <a:bodyPr lIns="45719" rIns="45719" anchor="ctr"/>
          <a:lstStyle/>
          <a:p>
            <a:endParaRPr dirty="0"/>
          </a:p>
        </p:txBody>
      </p:sp>
      <p:sp>
        <p:nvSpPr>
          <p:cNvPr id="166" name="Heading goes here"/>
          <p:cNvSpPr txBox="1"/>
          <p:nvPr/>
        </p:nvSpPr>
        <p:spPr>
          <a:xfrm>
            <a:off x="2604977" y="1419888"/>
            <a:ext cx="8527564"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defRPr sz="2500">
                <a:solidFill>
                  <a:srgbClr val="2F1E3E"/>
                </a:solidFill>
                <a:latin typeface="Montserrat SemiBold"/>
                <a:ea typeface="Montserrat SemiBold"/>
                <a:cs typeface="Montserrat SemiBold"/>
                <a:sym typeface="Montserrat SemiBold"/>
              </a:defRPr>
            </a:lvl1pPr>
          </a:lstStyle>
          <a:p>
            <a:r>
              <a:rPr lang="en-GB" b="1" dirty="0" smtClean="0">
                <a:latin typeface="Montserrat Regular"/>
              </a:rPr>
              <a:t>HR and Health and Safety – </a:t>
            </a:r>
            <a:r>
              <a:rPr lang="en-GB" b="1" dirty="0" smtClean="0">
                <a:latin typeface="Montserrat Regular"/>
              </a:rPr>
              <a:t>a </a:t>
            </a:r>
            <a:r>
              <a:rPr lang="en-GB" b="1" dirty="0" smtClean="0">
                <a:latin typeface="Montserrat Regular"/>
              </a:rPr>
              <a:t>nurturing </a:t>
            </a:r>
            <a:r>
              <a:rPr lang="en-GB" b="1" dirty="0">
                <a:latin typeface="Montserrat Regular"/>
              </a:rPr>
              <a:t>partnership</a:t>
            </a:r>
            <a:endParaRPr dirty="0">
              <a:latin typeface="Montserrat Regular"/>
            </a:endParaRPr>
          </a:p>
        </p:txBody>
      </p:sp>
      <p:sp>
        <p:nvSpPr>
          <p:cNvPr id="8" name="Aute aliquip adipisicing ad consequat in mollit ullamco voluptate ullamco.…"/>
          <p:cNvSpPr txBox="1"/>
          <p:nvPr/>
        </p:nvSpPr>
        <p:spPr>
          <a:xfrm>
            <a:off x="628650" y="3232175"/>
            <a:ext cx="5229871"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US" sz="1400" dirty="0" smtClean="0">
                <a:latin typeface="Montserrat Regular"/>
              </a:rPr>
              <a:t>Provide you with unlimited 24/7 HR advice and employment law assistance at a fixed cost with no hidden extras</a:t>
            </a:r>
            <a:endParaRPr lang="en-GB" sz="1400" dirty="0">
              <a:latin typeface="Montserrat Regular"/>
            </a:endParaRPr>
          </a:p>
        </p:txBody>
      </p:sp>
      <p:sp>
        <p:nvSpPr>
          <p:cNvPr id="12" name="Aute aliquip adipisicing ad consequat in mollit ullamco voluptate ullamco. Veniam enim cupidatat Lorem non Lorem nostrud proident reprehenderit aute pariatur Lorem ad ipsum voluptate. Sit amet quis incididunt in laboris culpa laborum anim velit commodo."/>
          <p:cNvSpPr txBox="1"/>
          <p:nvPr/>
        </p:nvSpPr>
        <p:spPr>
          <a:xfrm>
            <a:off x="2474519" y="2167613"/>
            <a:ext cx="6977895"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defRPr sz="1400">
                <a:solidFill>
                  <a:srgbClr val="1F1F1F"/>
                </a:solidFill>
                <a:latin typeface="Montserrat Regular"/>
                <a:ea typeface="Montserrat Regular"/>
                <a:cs typeface="Montserrat Regular"/>
                <a:sym typeface="Montserrat Regular"/>
              </a:defRPr>
            </a:lvl1pPr>
          </a:lstStyle>
          <a:p>
            <a:pPr algn="ctr"/>
            <a:r>
              <a:rPr lang="en-GB" dirty="0"/>
              <a:t>We guide and advise you </a:t>
            </a:r>
            <a:r>
              <a:rPr lang="en-GB" dirty="0" smtClean="0"/>
              <a:t>in</a:t>
            </a:r>
            <a:r>
              <a:rPr lang="en-GB" dirty="0" smtClean="0"/>
              <a:t> </a:t>
            </a:r>
            <a:r>
              <a:rPr lang="en-GB" dirty="0"/>
              <a:t>managing </a:t>
            </a:r>
            <a:r>
              <a:rPr lang="en-GB" dirty="0" smtClean="0"/>
              <a:t>your </a:t>
            </a:r>
            <a:r>
              <a:rPr lang="en-GB" dirty="0"/>
              <a:t>teams, create bespoke policies </a:t>
            </a:r>
            <a:r>
              <a:rPr lang="en-GB" dirty="0" smtClean="0"/>
              <a:t>and </a:t>
            </a:r>
            <a:r>
              <a:rPr lang="en-GB" dirty="0"/>
              <a:t>help cultivate a </a:t>
            </a:r>
            <a:r>
              <a:rPr lang="en-GB" dirty="0" smtClean="0"/>
              <a:t>harmonious and safe </a:t>
            </a:r>
            <a:r>
              <a:rPr lang="en-GB" dirty="0"/>
              <a:t>environment.</a:t>
            </a:r>
            <a:endParaRPr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sp>
        <p:nvSpPr>
          <p:cNvPr id="16" name="Aute aliquip adipisicing ad consequat in mollit ullamco voluptate ullamco.…"/>
          <p:cNvSpPr txBox="1"/>
          <p:nvPr/>
        </p:nvSpPr>
        <p:spPr>
          <a:xfrm>
            <a:off x="628651" y="3941125"/>
            <a:ext cx="5371586"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endParaRPr lang="en-GB" sz="1400" dirty="0">
              <a:latin typeface="Montserrat Regular"/>
            </a:endParaRPr>
          </a:p>
        </p:txBody>
      </p:sp>
      <p:sp>
        <p:nvSpPr>
          <p:cNvPr id="17" name="Aute aliquip adipisicing ad consequat in mollit ullamco voluptate ullamco.…"/>
          <p:cNvSpPr txBox="1"/>
          <p:nvPr/>
        </p:nvSpPr>
        <p:spPr>
          <a:xfrm>
            <a:off x="649187" y="4848872"/>
            <a:ext cx="5322480"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1400" dirty="0" smtClean="0">
                <a:latin typeface="Montserrat Regular"/>
              </a:rPr>
              <a:t>Provide you with a suite of HR processes and policies which are tailored to your business environment including absence, well being, performance management, disciplinary and many more</a:t>
            </a:r>
            <a:endParaRPr lang="en-GB" sz="1400" dirty="0">
              <a:latin typeface="Montserrat Regular"/>
            </a:endParaRPr>
          </a:p>
        </p:txBody>
      </p:sp>
      <p:sp>
        <p:nvSpPr>
          <p:cNvPr id="21" name="Aute aliquip adipisicing ad consequat in mollit ullamco voluptate ullamco.…"/>
          <p:cNvSpPr txBox="1"/>
          <p:nvPr/>
        </p:nvSpPr>
        <p:spPr>
          <a:xfrm>
            <a:off x="6314088" y="3232175"/>
            <a:ext cx="5411187"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1400" dirty="0" smtClean="0">
                <a:latin typeface="Montserrat Regular"/>
              </a:rPr>
              <a:t>Provide you with Monday – Friday office hours health and safety, incidents and accidents assistance</a:t>
            </a:r>
            <a:endParaRPr lang="en-GB" sz="1400" dirty="0">
              <a:latin typeface="Montserrat Regular"/>
            </a:endParaRPr>
          </a:p>
        </p:txBody>
      </p:sp>
      <p:sp>
        <p:nvSpPr>
          <p:cNvPr id="25" name="Aute aliquip adipisicing ad consequat in mollit ullamco voluptate ullamco.…"/>
          <p:cNvSpPr txBox="1"/>
          <p:nvPr/>
        </p:nvSpPr>
        <p:spPr>
          <a:xfrm>
            <a:off x="6314088" y="3941125"/>
            <a:ext cx="5607926"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1400" dirty="0" smtClean="0">
                <a:latin typeface="Montserrat Regular"/>
              </a:rPr>
              <a:t>Prepare tailored health and safety processes, policies, and a suite of documentation required by law which is updated for you annually</a:t>
            </a:r>
            <a:endParaRPr lang="en-GB" sz="1400" dirty="0">
              <a:latin typeface="Montserrat Regular"/>
            </a:endParaRPr>
          </a:p>
        </p:txBody>
      </p:sp>
      <p:sp>
        <p:nvSpPr>
          <p:cNvPr id="26" name="Aute aliquip adipisicing ad consequat in mollit ullamco voluptate ullamco.…"/>
          <p:cNvSpPr txBox="1"/>
          <p:nvPr/>
        </p:nvSpPr>
        <p:spPr>
          <a:xfrm>
            <a:off x="6314088" y="4797489"/>
            <a:ext cx="5322480"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1400" dirty="0" smtClean="0">
                <a:latin typeface="Montserrat Regular"/>
              </a:rPr>
              <a:t>Provide you with support and help with general risk assessments, annual requirements for compliance, and a portal to store all your health and safety documentation, accidents and more </a:t>
            </a:r>
            <a:endParaRPr lang="en-GB" sz="1400" dirty="0">
              <a:latin typeface="Montserrat Regular"/>
            </a:endParaRPr>
          </a:p>
        </p:txBody>
      </p:sp>
      <p:pic>
        <p:nvPicPr>
          <p:cNvPr id="2051"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112" y="3326702"/>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461" y="4043124"/>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461" y="4966482"/>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5853" y="3324095"/>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2202" y="4040517"/>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0237" y="4894482"/>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Y:\Marketing\Open\Supportis\Circles and icons\Icons\1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7242" y="1322575"/>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0" name="Aute aliquip adipisicing ad consequat in mollit ullamco voluptate ullamco.…"/>
          <p:cNvSpPr txBox="1"/>
          <p:nvPr/>
        </p:nvSpPr>
        <p:spPr>
          <a:xfrm>
            <a:off x="649187" y="3925514"/>
            <a:ext cx="532248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1400" dirty="0" smtClean="0">
                <a:latin typeface="Montserrat Regular"/>
              </a:rPr>
              <a:t>Create contracts and handbooks incorporating the latest legal obligations and best practice in simple, no nonsense language</a:t>
            </a:r>
            <a:endParaRPr lang="en-GB" sz="1400" dirty="0">
              <a:latin typeface="Montserrat Regular"/>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67229" y="2301480"/>
            <a:ext cx="9081318" cy="4351338"/>
          </a:xfrm>
        </p:spPr>
        <p:txBody>
          <a:bodyPr>
            <a:normAutofit/>
          </a:bodyPr>
          <a:lstStyle/>
          <a:p>
            <a:pPr marL="0" indent="0">
              <a:buNone/>
            </a:pPr>
            <a:r>
              <a:rPr lang="en-US" sz="1600" b="1" dirty="0" smtClean="0">
                <a:latin typeface="Montserrat" panose="00000500000000000000" pitchFamily="50" charset="0"/>
              </a:rPr>
              <a:t>Employment </a:t>
            </a:r>
            <a:r>
              <a:rPr lang="en-US" sz="1600" b="1" dirty="0">
                <a:latin typeface="Montserrat" panose="00000500000000000000" pitchFamily="50" charset="0"/>
              </a:rPr>
              <a:t>Tribunal fees have been abolished since July 2017 and employees are more likely now to bring in a Claim against their Employer if they have </a:t>
            </a:r>
            <a:r>
              <a:rPr lang="en-US" sz="1600" b="1" dirty="0" smtClean="0">
                <a:latin typeface="Montserrat" panose="00000500000000000000" pitchFamily="50" charset="0"/>
              </a:rPr>
              <a:t>disputes.</a:t>
            </a:r>
          </a:p>
          <a:p>
            <a:pPr marL="0" indent="0">
              <a:buNone/>
            </a:pPr>
            <a:r>
              <a:rPr lang="en-US" sz="1600" dirty="0" smtClean="0">
                <a:latin typeface="Montserrat" panose="00000500000000000000" pitchFamily="50" charset="0"/>
              </a:rPr>
              <a:t>The </a:t>
            </a:r>
            <a:r>
              <a:rPr lang="en-US" sz="1600" dirty="0">
                <a:latin typeface="Montserrat" panose="00000500000000000000" pitchFamily="50" charset="0"/>
              </a:rPr>
              <a:t>costs of Employment Tribunal claims can be </a:t>
            </a:r>
            <a:r>
              <a:rPr lang="en-US" sz="1600" dirty="0" smtClean="0">
                <a:latin typeface="Montserrat" panose="00000500000000000000" pitchFamily="50" charset="0"/>
              </a:rPr>
              <a:t>substantial. </a:t>
            </a:r>
            <a:r>
              <a:rPr lang="en-US" sz="1600" dirty="0">
                <a:latin typeface="Montserrat" panose="00000500000000000000" pitchFamily="50" charset="0"/>
              </a:rPr>
              <a:t>In 2017/18, an average award of compensation was around £15,000, plus the costs of defending that sort of claim, which could be in the region of £8,000</a:t>
            </a:r>
            <a:r>
              <a:rPr lang="en-US" sz="1600" dirty="0" smtClean="0">
                <a:latin typeface="Montserrat" panose="00000500000000000000" pitchFamily="50" charset="0"/>
              </a:rPr>
              <a:t>.</a:t>
            </a:r>
          </a:p>
          <a:p>
            <a:pPr marL="0" indent="0">
              <a:buNone/>
            </a:pPr>
            <a:r>
              <a:rPr lang="en-US" sz="1600" dirty="0" smtClean="0">
                <a:latin typeface="Montserrat" panose="00000500000000000000" pitchFamily="50" charset="0"/>
              </a:rPr>
              <a:t>The </a:t>
            </a:r>
            <a:r>
              <a:rPr lang="en-US" sz="1600" dirty="0">
                <a:latin typeface="Montserrat" panose="00000500000000000000" pitchFamily="50" charset="0"/>
              </a:rPr>
              <a:t>highest sum awarded in an employment tribunal claim in the period 1 April 2017 to 31 March 2018 was £415,227 and was awarded in an unfair dismissal claim.</a:t>
            </a:r>
          </a:p>
          <a:p>
            <a:pPr marL="0" indent="0">
              <a:buNone/>
            </a:pPr>
            <a:r>
              <a:rPr lang="en-US" sz="1600" dirty="0" smtClean="0">
                <a:latin typeface="Montserrat" panose="00000500000000000000" pitchFamily="50" charset="0"/>
              </a:rPr>
              <a:t>The </a:t>
            </a:r>
            <a:r>
              <a:rPr lang="en-US" sz="1600" dirty="0">
                <a:latin typeface="Montserrat" panose="00000500000000000000" pitchFamily="50" charset="0"/>
              </a:rPr>
              <a:t>highest award in a discrimination claim was £242,130 which was awarded for disability discrimination</a:t>
            </a:r>
            <a:r>
              <a:rPr lang="en-US" sz="1600" dirty="0" smtClean="0">
                <a:latin typeface="Montserrat" panose="00000500000000000000" pitchFamily="50" charset="0"/>
              </a:rPr>
              <a:t>.</a:t>
            </a:r>
          </a:p>
          <a:p>
            <a:pPr marL="0" indent="0">
              <a:buNone/>
            </a:pPr>
            <a:r>
              <a:rPr lang="en-US" sz="1600" dirty="0" smtClean="0">
                <a:latin typeface="Montserrat" panose="00000500000000000000" pitchFamily="50" charset="0"/>
              </a:rPr>
              <a:t>All </a:t>
            </a:r>
            <a:r>
              <a:rPr lang="en-US" sz="1600" dirty="0">
                <a:latin typeface="Montserrat" panose="00000500000000000000" pitchFamily="50" charset="0"/>
              </a:rPr>
              <a:t>Employment Tribunals are a public hearing, meaning anyone from the public can attend the hearing and therefore the reputation of the </a:t>
            </a:r>
            <a:r>
              <a:rPr lang="en-US" sz="1600" dirty="0" smtClean="0">
                <a:latin typeface="Montserrat" panose="00000500000000000000" pitchFamily="50" charset="0"/>
              </a:rPr>
              <a:t>company </a:t>
            </a:r>
            <a:r>
              <a:rPr lang="en-US" sz="1600" dirty="0">
                <a:latin typeface="Montserrat" panose="00000500000000000000" pitchFamily="50" charset="0"/>
              </a:rPr>
              <a:t>would be at </a:t>
            </a:r>
            <a:r>
              <a:rPr lang="en-US" sz="1600" dirty="0" smtClean="0">
                <a:latin typeface="Montserrat" panose="00000500000000000000" pitchFamily="50" charset="0"/>
              </a:rPr>
              <a:t>stake</a:t>
            </a:r>
            <a:endParaRPr lang="en-US" sz="1600" dirty="0" smtClean="0">
              <a:latin typeface="Montserrat" panose="00000500000000000000" pitchFamily="50" charset="0"/>
            </a:endParaRPr>
          </a:p>
        </p:txBody>
      </p:sp>
      <p:sp>
        <p:nvSpPr>
          <p:cNvPr id="4" name="Heading goes here"/>
          <p:cNvSpPr txBox="1"/>
          <p:nvPr/>
        </p:nvSpPr>
        <p:spPr>
          <a:xfrm>
            <a:off x="4216044" y="1227179"/>
            <a:ext cx="5616390"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defRPr sz="2500">
                <a:solidFill>
                  <a:srgbClr val="2F1E3E"/>
                </a:solidFill>
                <a:latin typeface="Montserrat SemiBold"/>
                <a:ea typeface="Montserrat SemiBold"/>
                <a:cs typeface="Montserrat SemiBold"/>
                <a:sym typeface="Montserrat SemiBold"/>
              </a:defRPr>
            </a:lvl1pPr>
          </a:lstStyle>
          <a:p>
            <a:pPr algn="ctr"/>
            <a:r>
              <a:rPr lang="en-GB" b="1" dirty="0" smtClean="0">
                <a:latin typeface="Montserrat Regular"/>
              </a:rPr>
              <a:t>The Cost of Getting it </a:t>
            </a:r>
            <a:r>
              <a:rPr lang="en-GB" b="1" dirty="0" smtClean="0">
                <a:latin typeface="Montserrat Regular"/>
              </a:rPr>
              <a:t>Wrong - HR</a:t>
            </a:r>
            <a:endParaRPr dirty="0">
              <a:latin typeface="Montserrat Regular"/>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7"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224" y="2941572"/>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224" y="3782848"/>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224" y="4333149"/>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Y:\Marketing\Open\Supportis\Circles and icons\Icons\check-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0224" y="4861631"/>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l="63651" t="10000" r="10254" b="12222"/>
          <a:stretch/>
        </p:blipFill>
        <p:spPr>
          <a:xfrm>
            <a:off x="3526831" y="1157573"/>
            <a:ext cx="689213" cy="616267"/>
          </a:xfrm>
          <a:prstGeom prst="rect">
            <a:avLst/>
          </a:prstGeom>
        </p:spPr>
      </p:pic>
    </p:spTree>
    <p:extLst>
      <p:ext uri="{BB962C8B-B14F-4D97-AF65-F5344CB8AC3E}">
        <p14:creationId xmlns:p14="http://schemas.microsoft.com/office/powerpoint/2010/main" val="946778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67229" y="2301480"/>
            <a:ext cx="9081318" cy="4351338"/>
          </a:xfrm>
        </p:spPr>
        <p:txBody>
          <a:bodyPr>
            <a:normAutofit/>
          </a:bodyPr>
          <a:lstStyle/>
          <a:p>
            <a:pPr marL="0" lvl="0" indent="0">
              <a:buNone/>
            </a:pPr>
            <a:r>
              <a:rPr lang="en-GB" sz="2200" dirty="0"/>
              <a:t>Every business that employs 5 or more </a:t>
            </a:r>
            <a:r>
              <a:rPr lang="en-GB" sz="2200" dirty="0" smtClean="0"/>
              <a:t>including </a:t>
            </a:r>
            <a:r>
              <a:rPr lang="en-GB" sz="2200" dirty="0"/>
              <a:t>directors has a legal obligation to have a documented H&amp;S management system.</a:t>
            </a:r>
          </a:p>
          <a:p>
            <a:pPr marL="0" lvl="0" indent="0">
              <a:buNone/>
            </a:pPr>
            <a:r>
              <a:rPr lang="en-GB" sz="2200" dirty="0"/>
              <a:t>If there is an accident or incident the first thing insurers ask for are copies of risk assessments and relating H&amp;S documents to the incident. </a:t>
            </a:r>
          </a:p>
          <a:p>
            <a:pPr marL="0" lvl="0" indent="0">
              <a:buNone/>
            </a:pPr>
            <a:r>
              <a:rPr lang="en-GB" sz="2200" dirty="0" smtClean="0"/>
              <a:t>Each </a:t>
            </a:r>
            <a:r>
              <a:rPr lang="en-GB" sz="2200" dirty="0"/>
              <a:t>Business has to undertake tasks within set timescales (that reoccur) in order to maintain their H&amp;S i.e. H&amp;S policy requires as annual review, risk assessments require and annual review, fire alarms should be tested on a weekly basis </a:t>
            </a:r>
            <a:r>
              <a:rPr lang="en-GB" sz="2200" dirty="0" smtClean="0"/>
              <a:t>etc.</a:t>
            </a:r>
            <a:endParaRPr lang="en-GB" sz="2200" dirty="0"/>
          </a:p>
          <a:p>
            <a:pPr marL="0" lvl="0" indent="0">
              <a:buNone/>
            </a:pPr>
            <a:r>
              <a:rPr lang="en-GB" sz="2200" b="1" dirty="0"/>
              <a:t>Failure to comply can result </a:t>
            </a:r>
            <a:r>
              <a:rPr lang="en-GB" sz="2200" b="1" dirty="0" smtClean="0"/>
              <a:t>in local </a:t>
            </a:r>
            <a:r>
              <a:rPr lang="en-GB" sz="2200" b="1" dirty="0"/>
              <a:t>authority </a:t>
            </a:r>
            <a:r>
              <a:rPr lang="en-GB" sz="2200" b="1" dirty="0" smtClean="0"/>
              <a:t>fines – penalties could be in the £’000s</a:t>
            </a:r>
            <a:endParaRPr lang="en-US" sz="1400" dirty="0" smtClean="0">
              <a:latin typeface="Montserrat" panose="00000500000000000000" pitchFamily="50" charset="0"/>
            </a:endParaRPr>
          </a:p>
        </p:txBody>
      </p:sp>
      <p:sp>
        <p:nvSpPr>
          <p:cNvPr id="4" name="Heading goes here"/>
          <p:cNvSpPr txBox="1"/>
          <p:nvPr/>
        </p:nvSpPr>
        <p:spPr>
          <a:xfrm>
            <a:off x="3886688" y="1263510"/>
            <a:ext cx="7309649"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defRPr sz="2500">
                <a:solidFill>
                  <a:srgbClr val="2F1E3E"/>
                </a:solidFill>
                <a:latin typeface="Montserrat SemiBold"/>
                <a:ea typeface="Montserrat SemiBold"/>
                <a:cs typeface="Montserrat SemiBold"/>
                <a:sym typeface="Montserrat SemiBold"/>
              </a:defRPr>
            </a:lvl1pPr>
          </a:lstStyle>
          <a:p>
            <a:r>
              <a:rPr lang="en-US" b="1" dirty="0" smtClean="0">
                <a:latin typeface="Montserrat Regular"/>
              </a:rPr>
              <a:t>My Health and Safety Obligations</a:t>
            </a:r>
            <a:endParaRPr dirty="0">
              <a:latin typeface="Montserrat Regular"/>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15" name="Picture 11" descr="\\file01\Group\Marketing\Open\Supportis\Circles and icons\Icons\HR-Consultanc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1871" y="1162615"/>
            <a:ext cx="678845" cy="6788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Y:\Marketing\Open\Supportis\Circles and icons\Icons\check-circ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92001" y="5206307"/>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Y:\Marketing\Open\Supportis\Circles and icons\Icons\check-circ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8558" y="2442856"/>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Y:\Marketing\Open\Supportis\Circles and icons\Icons\check-circ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3697" y="3115544"/>
            <a:ext cx="141666" cy="14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Y:\Marketing\Open\Supportis\Circles and icons\Icons\check-circ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3697" y="3897386"/>
            <a:ext cx="141666" cy="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679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Why us?"/>
          <p:cNvSpPr txBox="1"/>
          <p:nvPr/>
        </p:nvSpPr>
        <p:spPr>
          <a:xfrm>
            <a:off x="3883708" y="602743"/>
            <a:ext cx="4424584"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500">
                <a:solidFill>
                  <a:srgbClr val="2F1E3E"/>
                </a:solidFill>
                <a:latin typeface="Montserrat SemiBold"/>
                <a:ea typeface="Montserrat SemiBold"/>
                <a:cs typeface="Montserrat SemiBold"/>
                <a:sym typeface="Montserrat SemiBold"/>
              </a:defRPr>
            </a:lvl1pPr>
          </a:lstStyle>
          <a:p>
            <a:r>
              <a:t>Why us?</a:t>
            </a:r>
          </a:p>
        </p:txBody>
      </p:sp>
      <p:sp>
        <p:nvSpPr>
          <p:cNvPr id="182" name="How we work with you"/>
          <p:cNvSpPr txBox="1"/>
          <p:nvPr/>
        </p:nvSpPr>
        <p:spPr>
          <a:xfrm>
            <a:off x="755989" y="3743275"/>
            <a:ext cx="323881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2D1E3E"/>
                </a:solidFill>
                <a:latin typeface="Montserrat SemiBold"/>
                <a:ea typeface="Montserrat SemiBold"/>
                <a:cs typeface="Montserrat SemiBold"/>
                <a:sym typeface="Montserrat SemiBold"/>
              </a:defRPr>
            </a:lvl1pPr>
          </a:lstStyle>
          <a:p>
            <a:r>
              <a:t>How we work with you</a:t>
            </a:r>
          </a:p>
        </p:txBody>
      </p:sp>
      <p:sp>
        <p:nvSpPr>
          <p:cNvPr id="183" name="Aute aliquip adipisicing ad consequat in mollit ullamco voluptate ullamco. Veniam enim cupidatat Lorem non Lorem nostrud proident reprehenderit aute pariatur Lorem ad ipsum voluptate. Sit amet quis incididunt in laboris culpa laborum anim velit commodo."/>
          <p:cNvSpPr txBox="1"/>
          <p:nvPr/>
        </p:nvSpPr>
        <p:spPr>
          <a:xfrm>
            <a:off x="745195" y="4271516"/>
            <a:ext cx="4527948"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1F1F1F"/>
                </a:solidFill>
                <a:latin typeface="Montserrat Regular"/>
                <a:ea typeface="Montserrat Regular"/>
                <a:cs typeface="Montserrat Regular"/>
                <a:sym typeface="Montserrat Regular"/>
              </a:defRPr>
            </a:lvl1pPr>
          </a:lstStyle>
          <a:p>
            <a:r>
              <a:rPr lang="en-GB" dirty="0"/>
              <a:t>We’ll help you assess what needs updating or creating to make sure you’re compliant with HR regulations. Our team will identify any problems and give your business the Supportis view. </a:t>
            </a:r>
            <a:r>
              <a:rPr lang="en-GB" dirty="0" smtClean="0"/>
              <a:t/>
            </a:r>
            <a:br>
              <a:rPr lang="en-GB" dirty="0" smtClean="0"/>
            </a:br>
            <a:r>
              <a:rPr lang="en-GB" dirty="0" smtClean="0"/>
              <a:t/>
            </a:r>
            <a:br>
              <a:rPr lang="en-GB" dirty="0" smtClean="0"/>
            </a:br>
            <a:r>
              <a:rPr lang="en-GB" dirty="0" smtClean="0"/>
              <a:t>Then </a:t>
            </a:r>
            <a:r>
              <a:rPr lang="en-GB" dirty="0"/>
              <a:t>we’ll create a </a:t>
            </a:r>
            <a:r>
              <a:rPr lang="en-GB" dirty="0" smtClean="0"/>
              <a:t>customised </a:t>
            </a:r>
            <a:r>
              <a:rPr lang="en-GB" dirty="0"/>
              <a:t>plan for bringing your business up to speed, solving any immediate issues first then taking measures to ensure you are protected against potential risks. </a:t>
            </a:r>
            <a:endParaRPr dirty="0"/>
          </a:p>
        </p:txBody>
      </p:sp>
      <p:sp>
        <p:nvSpPr>
          <p:cNvPr id="185" name="Our values"/>
          <p:cNvSpPr txBox="1"/>
          <p:nvPr/>
        </p:nvSpPr>
        <p:spPr>
          <a:xfrm>
            <a:off x="6775789" y="3743275"/>
            <a:ext cx="323881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2D1E3E"/>
                </a:solidFill>
                <a:latin typeface="Montserrat SemiBold"/>
                <a:ea typeface="Montserrat SemiBold"/>
                <a:cs typeface="Montserrat SemiBold"/>
                <a:sym typeface="Montserrat SemiBold"/>
              </a:defRPr>
            </a:lvl1pPr>
          </a:lstStyle>
          <a:p>
            <a:r>
              <a:rPr dirty="0"/>
              <a:t>Our values</a:t>
            </a:r>
          </a:p>
        </p:txBody>
      </p:sp>
      <p:sp>
        <p:nvSpPr>
          <p:cNvPr id="186" name="Proident culpa irure voluptate esse eiusmod enim. Voluptate duis laborum excepteur mollit sit esse exercitation cillum ad aliquip pariatur adipisicing. Tempor fugiat occaecat dolore ad esse adipisicing elit velit aliquip ea cupidatat incididunt. Culpa proident laborum non mollit adipisicing magna consequat veniam ea."/>
          <p:cNvSpPr txBox="1"/>
          <p:nvPr/>
        </p:nvSpPr>
        <p:spPr>
          <a:xfrm>
            <a:off x="6764995" y="4271516"/>
            <a:ext cx="4527948" cy="181588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1F1F1F"/>
                </a:solidFill>
                <a:latin typeface="Montserrat Regular"/>
                <a:ea typeface="Montserrat Regular"/>
                <a:cs typeface="Montserrat Regular"/>
                <a:sym typeface="Montserrat Regular"/>
              </a:defRPr>
            </a:lvl1pPr>
          </a:lstStyle>
          <a:p>
            <a:r>
              <a:rPr lang="en-GB" dirty="0"/>
              <a:t>Our core values are based on ‘TRUST’; Tailored, Responsibility, Understanding, Service, Team. </a:t>
            </a:r>
            <a:r>
              <a:rPr lang="en-GB" dirty="0" smtClean="0"/>
              <a:t/>
            </a:r>
            <a:br>
              <a:rPr lang="en-GB" dirty="0" smtClean="0"/>
            </a:br>
            <a:r>
              <a:rPr lang="en-GB" dirty="0" smtClean="0"/>
              <a:t/>
            </a:r>
            <a:br>
              <a:rPr lang="en-GB" dirty="0" smtClean="0"/>
            </a:br>
            <a:r>
              <a:rPr lang="en-GB" dirty="0" smtClean="0"/>
              <a:t>Our </a:t>
            </a:r>
            <a:r>
              <a:rPr lang="en-GB" dirty="0"/>
              <a:t>promise to you is to ensure our dedicated team of </a:t>
            </a:r>
            <a:r>
              <a:rPr lang="en-GB" dirty="0" smtClean="0"/>
              <a:t>HR, Employment </a:t>
            </a:r>
            <a:r>
              <a:rPr lang="en-GB" dirty="0"/>
              <a:t>Law </a:t>
            </a:r>
            <a:r>
              <a:rPr lang="en-GB" dirty="0" smtClean="0"/>
              <a:t>and Health and Safety professionals </a:t>
            </a:r>
            <a:r>
              <a:rPr lang="en-GB" dirty="0"/>
              <a:t>work with each of our clients delivering a tailored, bespoke service which is aligned to business strategy, people agendas and overall goals. </a:t>
            </a:r>
            <a:endParaRPr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514" y="1324463"/>
            <a:ext cx="3878400" cy="21816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562" y="1386705"/>
            <a:ext cx="3880288" cy="2181600"/>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Why us?"/>
          <p:cNvSpPr txBox="1"/>
          <p:nvPr/>
        </p:nvSpPr>
        <p:spPr>
          <a:xfrm>
            <a:off x="3883708" y="602743"/>
            <a:ext cx="4424584"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500">
                <a:solidFill>
                  <a:srgbClr val="2F1E3E"/>
                </a:solidFill>
                <a:latin typeface="Montserrat SemiBold"/>
                <a:ea typeface="Montserrat SemiBold"/>
                <a:cs typeface="Montserrat SemiBold"/>
                <a:sym typeface="Montserrat SemiBold"/>
              </a:defRPr>
            </a:lvl1pPr>
          </a:lstStyle>
          <a:p>
            <a:r>
              <a:t>Why us?</a:t>
            </a:r>
          </a:p>
        </p:txBody>
      </p:sp>
      <p:sp>
        <p:nvSpPr>
          <p:cNvPr id="191" name="Our clients"/>
          <p:cNvSpPr txBox="1"/>
          <p:nvPr/>
        </p:nvSpPr>
        <p:spPr>
          <a:xfrm>
            <a:off x="755989" y="3743275"/>
            <a:ext cx="323881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2D1E3E"/>
                </a:solidFill>
                <a:latin typeface="Montserrat SemiBold"/>
                <a:ea typeface="Montserrat SemiBold"/>
                <a:cs typeface="Montserrat SemiBold"/>
                <a:sym typeface="Montserrat SemiBold"/>
              </a:defRPr>
            </a:lvl1pPr>
          </a:lstStyle>
          <a:p>
            <a:r>
              <a:t>Our clients</a:t>
            </a:r>
          </a:p>
        </p:txBody>
      </p:sp>
      <p:sp>
        <p:nvSpPr>
          <p:cNvPr id="192" name="Aute aliquip adipisicing ad consequat in mollit ullamco voluptate ullamco. Veniam enim cupidatat Lorem non Lorem nostrud proident reprehenderit aute pariatur Lorem ad ipsum voluptate. Sit amet quis incididunt in laboris culpa laborum anim velit commodo."/>
          <p:cNvSpPr txBox="1"/>
          <p:nvPr/>
        </p:nvSpPr>
        <p:spPr>
          <a:xfrm>
            <a:off x="745195" y="4271516"/>
            <a:ext cx="4527948" cy="13849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1F1F1F"/>
                </a:solidFill>
                <a:latin typeface="Montserrat Regular"/>
                <a:ea typeface="Montserrat Regular"/>
                <a:cs typeface="Montserrat Regular"/>
                <a:sym typeface="Montserrat Regular"/>
              </a:defRPr>
            </a:lvl1pPr>
          </a:lstStyle>
          <a:p>
            <a:r>
              <a:rPr lang="en-GB" dirty="0" smtClean="0"/>
              <a:t>Many of our clients have franchise operations similar to Dream Doors.  </a:t>
            </a:r>
            <a:endParaRPr lang="en-GB" dirty="0" smtClean="0"/>
          </a:p>
          <a:p>
            <a:r>
              <a:rPr lang="en-GB" dirty="0" smtClean="0"/>
              <a:t/>
            </a:r>
            <a:br>
              <a:rPr lang="en-GB" dirty="0" smtClean="0"/>
            </a:br>
            <a:r>
              <a:rPr lang="en-GB" dirty="0" smtClean="0"/>
              <a:t>Due </a:t>
            </a:r>
            <a:r>
              <a:rPr lang="en-GB" dirty="0"/>
              <a:t>to their size, there is </a:t>
            </a:r>
            <a:r>
              <a:rPr lang="en-GB" dirty="0" smtClean="0"/>
              <a:t>no </a:t>
            </a:r>
            <a:r>
              <a:rPr lang="en-GB" dirty="0"/>
              <a:t>dedicated in-house </a:t>
            </a:r>
            <a:r>
              <a:rPr lang="en-GB" dirty="0" smtClean="0"/>
              <a:t>HR </a:t>
            </a:r>
            <a:r>
              <a:rPr lang="en-GB" dirty="0"/>
              <a:t>function </a:t>
            </a:r>
            <a:r>
              <a:rPr lang="en-GB" dirty="0" smtClean="0"/>
              <a:t>or centralised Health and Safety function in their infrastructures. </a:t>
            </a:r>
            <a:endParaRPr dirty="0"/>
          </a:p>
        </p:txBody>
      </p:sp>
      <p:sp>
        <p:nvSpPr>
          <p:cNvPr id="194" name="Our culture"/>
          <p:cNvSpPr txBox="1"/>
          <p:nvPr/>
        </p:nvSpPr>
        <p:spPr>
          <a:xfrm>
            <a:off x="6775789" y="3743275"/>
            <a:ext cx="323881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2D1E3E"/>
                </a:solidFill>
                <a:latin typeface="Montserrat SemiBold"/>
                <a:ea typeface="Montserrat SemiBold"/>
                <a:cs typeface="Montserrat SemiBold"/>
                <a:sym typeface="Montserrat SemiBold"/>
              </a:defRPr>
            </a:lvl1pPr>
          </a:lstStyle>
          <a:p>
            <a:r>
              <a:t>Our culture</a:t>
            </a:r>
          </a:p>
        </p:txBody>
      </p:sp>
      <p:sp>
        <p:nvSpPr>
          <p:cNvPr id="195" name="Proident culpa irure voluptate esse eiusmod enim. Voluptate duis laborum excepteur mollit sit esse exercitation cillum ad aliquip pariatur adipisicing. Tempor fugiat occaecat dolore ad esse adipisicing elit velit aliquip ea cupidatat incididunt. Culpa proident laborum non mollit adipisicing magna consequat veniam ea."/>
          <p:cNvSpPr txBox="1"/>
          <p:nvPr/>
        </p:nvSpPr>
        <p:spPr>
          <a:xfrm>
            <a:off x="6764995" y="4271516"/>
            <a:ext cx="4527948" cy="11695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1F1F1F"/>
                </a:solidFill>
                <a:latin typeface="Montserrat Regular"/>
                <a:ea typeface="Montserrat Regular"/>
                <a:cs typeface="Montserrat Regular"/>
                <a:sym typeface="Montserrat Regular"/>
              </a:defRPr>
            </a:lvl1pPr>
          </a:lstStyle>
          <a:p>
            <a:r>
              <a:rPr lang="en-GB" dirty="0"/>
              <a:t>We’re an established team with an </a:t>
            </a:r>
            <a:r>
              <a:rPr lang="en-GB" dirty="0" smtClean="0"/>
              <a:t>engaging </a:t>
            </a:r>
            <a:r>
              <a:rPr lang="en-GB" dirty="0"/>
              <a:t>approach. </a:t>
            </a:r>
            <a:r>
              <a:rPr lang="en-GB" dirty="0" smtClean="0"/>
              <a:t/>
            </a:r>
            <a:br>
              <a:rPr lang="en-GB" dirty="0" smtClean="0"/>
            </a:br>
            <a:r>
              <a:rPr lang="en-GB" dirty="0" smtClean="0"/>
              <a:t/>
            </a:r>
            <a:br>
              <a:rPr lang="en-GB" dirty="0" smtClean="0"/>
            </a:br>
            <a:r>
              <a:rPr lang="en-GB" dirty="0" smtClean="0"/>
              <a:t>Professional </a:t>
            </a:r>
            <a:r>
              <a:rPr lang="en-GB" dirty="0"/>
              <a:t>and engaged, we are a positive, supportive and multi-skilled team who are committed to providing whatever it takes to support our clients.</a:t>
            </a:r>
            <a:endParaRPr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pic>
        <p:nvPicPr>
          <p:cNvPr id="13" name="Picture 4" descr="Y:\Marketing\Open\Supportis\Circles and icons\Our clients rounded-rectang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182" y="1327753"/>
            <a:ext cx="3882079" cy="2182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Y:\Marketing\Open\Supportis\Circles and icons\Our culture rounded-rectang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75628" y="1333968"/>
            <a:ext cx="3880288" cy="2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6412" t="-4329" r="33460" b="13679"/>
          <a:stretch/>
        </p:blipFill>
        <p:spPr>
          <a:xfrm>
            <a:off x="7715499" y="1305931"/>
            <a:ext cx="4476501" cy="5562600"/>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5351" y="260025"/>
            <a:ext cx="1044000" cy="5104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195" y="310754"/>
            <a:ext cx="1354029" cy="302400"/>
          </a:xfrm>
          <a:prstGeom prst="rect">
            <a:avLst/>
          </a:prstGeom>
        </p:spPr>
      </p:pic>
      <p:sp>
        <p:nvSpPr>
          <p:cNvPr id="16" name="Heading goes here"/>
          <p:cNvSpPr txBox="1"/>
          <p:nvPr/>
        </p:nvSpPr>
        <p:spPr>
          <a:xfrm>
            <a:off x="1546982" y="1100191"/>
            <a:ext cx="3950051" cy="4770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500">
                <a:solidFill>
                  <a:srgbClr val="2F1E3E"/>
                </a:solidFill>
                <a:latin typeface="Montserrat SemiBold"/>
                <a:ea typeface="Montserrat SemiBold"/>
                <a:cs typeface="Montserrat SemiBold"/>
                <a:sym typeface="Montserrat SemiBold"/>
              </a:defRPr>
            </a:lvl1pPr>
          </a:lstStyle>
          <a:p>
            <a:r>
              <a:rPr lang="en-GB" dirty="0" smtClean="0"/>
              <a:t>Neighbourly </a:t>
            </a:r>
            <a:r>
              <a:rPr lang="en-GB" dirty="0" smtClean="0"/>
              <a:t>support </a:t>
            </a:r>
            <a:endParaRPr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285" y="983719"/>
            <a:ext cx="583200" cy="583200"/>
          </a:xfrm>
          <a:prstGeom prst="rect">
            <a:avLst/>
          </a:prstGeom>
        </p:spPr>
      </p:pic>
      <p:grpSp>
        <p:nvGrpSpPr>
          <p:cNvPr id="6" name="Group 5"/>
          <p:cNvGrpSpPr/>
          <p:nvPr/>
        </p:nvGrpSpPr>
        <p:grpSpPr>
          <a:xfrm>
            <a:off x="710596" y="1772479"/>
            <a:ext cx="7529636" cy="4782577"/>
            <a:chOff x="690158" y="1706023"/>
            <a:chExt cx="6690774" cy="2437973"/>
          </a:xfrm>
        </p:grpSpPr>
        <p:grpSp>
          <p:nvGrpSpPr>
            <p:cNvPr id="2" name="Group 1"/>
            <p:cNvGrpSpPr/>
            <p:nvPr/>
          </p:nvGrpSpPr>
          <p:grpSpPr>
            <a:xfrm>
              <a:off x="690158" y="1706023"/>
              <a:ext cx="6690774" cy="2384802"/>
              <a:chOff x="1052134" y="3157002"/>
              <a:chExt cx="6690774" cy="2384802"/>
            </a:xfrm>
          </p:grpSpPr>
          <p:sp>
            <p:nvSpPr>
              <p:cNvPr id="8" name="Aute aliquip adipisicing ad consequat in mollit ullamco voluptate ullamco.…"/>
              <p:cNvSpPr txBox="1"/>
              <p:nvPr/>
            </p:nvSpPr>
            <p:spPr>
              <a:xfrm>
                <a:off x="1055622" y="3157002"/>
                <a:ext cx="6441763" cy="29809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5750" indent="-285750">
                  <a:buFont typeface="Wingdings" panose="05000000000000000000" pitchFamily="2" charset="2"/>
                  <a:buChar char="ü"/>
                </a:pPr>
                <a:r>
                  <a:rPr lang="en-GB" sz="1600" dirty="0" smtClean="0">
                    <a:latin typeface="Monsterrat regular"/>
                  </a:rPr>
                  <a:t>We have worked with Bright and Beautiful and Countrywide since 2017 </a:t>
                </a:r>
                <a:r>
                  <a:rPr lang="en-GB" sz="1600" dirty="0" smtClean="0">
                    <a:latin typeface="Monsterrat regular"/>
                  </a:rPr>
                  <a:t>and supported the teams with both HR Advice and Employment Law Services</a:t>
                </a:r>
                <a:endParaRPr lang="en-GB" sz="1600" dirty="0">
                  <a:latin typeface="Monsterrat regular"/>
                </a:endParaRPr>
              </a:p>
            </p:txBody>
          </p:sp>
          <p:sp>
            <p:nvSpPr>
              <p:cNvPr id="18" name="Aute aliquip adipisicing ad consequat in mollit ullamco voluptate ullamco.…"/>
              <p:cNvSpPr txBox="1"/>
              <p:nvPr/>
            </p:nvSpPr>
            <p:spPr>
              <a:xfrm>
                <a:off x="1052134" y="3486511"/>
                <a:ext cx="6268778" cy="205529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5750" indent="-285750">
                  <a:buFont typeface="Wingdings" panose="05000000000000000000" pitchFamily="2" charset="2"/>
                  <a:buChar char="ü"/>
                </a:pPr>
                <a:r>
                  <a:rPr lang="en-GB" sz="1600" dirty="0" smtClean="0">
                    <a:latin typeface="Monsterrat regular"/>
                  </a:rPr>
                  <a:t>We have supported both teams with many varied issues and provide detailed reports to support management in proactively managing reoccurring </a:t>
                </a:r>
                <a:r>
                  <a:rPr lang="en-GB" sz="1600" dirty="0" smtClean="0">
                    <a:latin typeface="Monsterrat regular"/>
                  </a:rPr>
                  <a:t>issues</a:t>
                </a:r>
              </a:p>
              <a:p>
                <a:pPr marL="285750" indent="-285750">
                  <a:buFont typeface="Wingdings" panose="05000000000000000000" pitchFamily="2" charset="2"/>
                  <a:buChar char="ü"/>
                </a:pPr>
                <a:endParaRPr lang="en-US" sz="1600" dirty="0" smtClean="0">
                  <a:latin typeface="Monsterrat regular"/>
                </a:endParaRPr>
              </a:p>
              <a:p>
                <a:pPr marL="285750" indent="-285750">
                  <a:buFont typeface="Wingdings" panose="05000000000000000000" pitchFamily="2" charset="2"/>
                  <a:buChar char="ü"/>
                </a:pPr>
                <a:r>
                  <a:rPr lang="en-US" sz="1600" dirty="0" smtClean="0">
                    <a:latin typeface="Monsterrat regular"/>
                  </a:rPr>
                  <a:t>We have negated many tribunals for both companies </a:t>
                </a:r>
              </a:p>
              <a:p>
                <a:pPr marL="285750" indent="-285750">
                  <a:buFont typeface="Wingdings" panose="05000000000000000000" pitchFamily="2" charset="2"/>
                  <a:buChar char="ü"/>
                </a:pPr>
                <a:endParaRPr lang="en-US" sz="1600" dirty="0">
                  <a:latin typeface="Monsterrat regular"/>
                </a:endParaRPr>
              </a:p>
              <a:p>
                <a:pPr marL="285750" indent="-285750">
                  <a:buFont typeface="Wingdings" panose="05000000000000000000" pitchFamily="2" charset="2"/>
                  <a:buChar char="ü"/>
                </a:pPr>
                <a:r>
                  <a:rPr lang="en-US" sz="1600" dirty="0" smtClean="0">
                    <a:latin typeface="Monsterrat regular"/>
                  </a:rPr>
                  <a:t>We have negated the need for hundreds of settlement agreements</a:t>
                </a:r>
              </a:p>
              <a:p>
                <a:pPr marL="285750" indent="-285750">
                  <a:buFont typeface="Wingdings" panose="05000000000000000000" pitchFamily="2" charset="2"/>
                  <a:buChar char="ü"/>
                </a:pPr>
                <a:endParaRPr lang="en-US" sz="1600" dirty="0">
                  <a:latin typeface="Monsterrat regular"/>
                </a:endParaRPr>
              </a:p>
              <a:p>
                <a:pPr marL="285750" indent="-285750">
                  <a:buFont typeface="Wingdings" panose="05000000000000000000" pitchFamily="2" charset="2"/>
                  <a:buChar char="ü"/>
                </a:pPr>
                <a:r>
                  <a:rPr lang="en-US" sz="1600" dirty="0" smtClean="0">
                    <a:latin typeface="Monsterrat regular"/>
                  </a:rPr>
                  <a:t>We have added value to the bottom line of many franchisees – by providing proactive rather than reactive advice and guidance</a:t>
                </a:r>
                <a:endParaRPr lang="en-US" sz="1600" dirty="0">
                  <a:latin typeface="Monsterrat regular"/>
                </a:endParaRPr>
              </a:p>
              <a:p>
                <a:pPr marL="285750" indent="-285750">
                  <a:buFont typeface="Wingdings" panose="05000000000000000000" pitchFamily="2" charset="2"/>
                  <a:buChar char="ü"/>
                </a:pPr>
                <a:endParaRPr lang="en-US" sz="1600" dirty="0" smtClean="0">
                  <a:latin typeface="Monsterrat regular"/>
                </a:endParaRPr>
              </a:p>
              <a:p>
                <a:pPr marL="285750" indent="-285750">
                  <a:buFont typeface="Wingdings" panose="05000000000000000000" pitchFamily="2" charset="2"/>
                  <a:buChar char="ü"/>
                </a:pPr>
                <a:r>
                  <a:rPr lang="en-US" sz="1600" dirty="0" smtClean="0">
                    <a:latin typeface="Monsterrat regular"/>
                  </a:rPr>
                  <a:t>We have supported both businesses from facing fines from changing laws – one of the most notable recent changes – the new rules around sickness pay </a:t>
                </a:r>
                <a:endParaRPr lang="en-US" sz="1600" dirty="0" smtClean="0">
                  <a:latin typeface="Monsterrat regular"/>
                </a:endParaRPr>
              </a:p>
              <a:p>
                <a:endParaRPr lang="en-GB" sz="1600" dirty="0" smtClean="0">
                  <a:latin typeface="Monsterrat regular"/>
                </a:endParaRPr>
              </a:p>
              <a:p>
                <a:endParaRPr lang="en-GB" sz="1600" dirty="0">
                  <a:latin typeface="Monsterrat regular"/>
                </a:endParaRPr>
              </a:p>
            </p:txBody>
          </p:sp>
          <p:sp>
            <p:nvSpPr>
              <p:cNvPr id="19" name="Aute aliquip adipisicing ad consequat in mollit ullamco voluptate ullamco.…"/>
              <p:cNvSpPr txBox="1"/>
              <p:nvPr/>
            </p:nvSpPr>
            <p:spPr>
              <a:xfrm>
                <a:off x="1169524" y="4263130"/>
                <a:ext cx="6573384"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endParaRPr lang="en-GB" sz="1600" dirty="0">
                  <a:latin typeface="Monsterrat regular"/>
                </a:endParaRPr>
              </a:p>
            </p:txBody>
          </p:sp>
          <p:sp>
            <p:nvSpPr>
              <p:cNvPr id="21" name="Aute aliquip adipisicing ad consequat in mollit ullamco voluptate ullamco.…"/>
              <p:cNvSpPr txBox="1"/>
              <p:nvPr/>
            </p:nvSpPr>
            <p:spPr>
              <a:xfrm>
                <a:off x="1166037" y="4475831"/>
                <a:ext cx="6573384"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endParaRPr lang="en-GB" sz="1600" dirty="0">
                  <a:latin typeface="Monsterrat regular"/>
                </a:endParaRPr>
              </a:p>
            </p:txBody>
          </p:sp>
        </p:grpSp>
        <p:sp>
          <p:nvSpPr>
            <p:cNvPr id="29" name="Aute aliquip adipisicing ad consequat in mollit ullamco voluptate ullamco.…"/>
            <p:cNvSpPr txBox="1"/>
            <p:nvPr/>
          </p:nvSpPr>
          <p:spPr>
            <a:xfrm>
              <a:off x="693646" y="3845900"/>
              <a:ext cx="6441763" cy="29809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5750" indent="-285750">
                <a:buFont typeface="Wingdings" panose="05000000000000000000" pitchFamily="2" charset="2"/>
                <a:buChar char="ü"/>
              </a:pPr>
              <a:r>
                <a:rPr lang="en-GB" sz="1600" dirty="0" smtClean="0">
                  <a:latin typeface="Monsterrat regular"/>
                </a:rPr>
                <a:t>We recently presented at the Neighbourly conference in Manchester </a:t>
              </a:r>
              <a:r>
                <a:rPr lang="en-GB" sz="1600" dirty="0" smtClean="0">
                  <a:latin typeface="Monsterrat regular"/>
                </a:rPr>
                <a:t>and provide </a:t>
              </a:r>
              <a:r>
                <a:rPr lang="en-GB" sz="1600" dirty="0" smtClean="0">
                  <a:latin typeface="Monsterrat regular"/>
                </a:rPr>
                <a:t>on line training, additional support and help with </a:t>
              </a:r>
              <a:r>
                <a:rPr lang="en-GB" sz="1600" dirty="0" smtClean="0">
                  <a:latin typeface="Monsterrat regular"/>
                </a:rPr>
                <a:t>centralised systems</a:t>
              </a:r>
              <a:endParaRPr lang="en-GB" sz="1600" dirty="0">
                <a:latin typeface="Monsterrat regular"/>
              </a:endParaRPr>
            </a:p>
          </p:txBody>
        </p:sp>
      </p:grpSp>
    </p:spTree>
    <p:extLst>
      <p:ext uri="{BB962C8B-B14F-4D97-AF65-F5344CB8AC3E}">
        <p14:creationId xmlns:p14="http://schemas.microsoft.com/office/powerpoint/2010/main" val="197726154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3650</TotalTime>
  <Words>738</Words>
  <Application>Microsoft Office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Monsterrat regular</vt:lpstr>
      <vt:lpstr>Montserrat</vt:lpstr>
      <vt:lpstr>Montserrat Regular</vt:lpstr>
      <vt:lpstr>Montserrat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Wilton | Drive Further</dc:creator>
  <cp:lastModifiedBy>Fiona Armstrong | Opsium</cp:lastModifiedBy>
  <cp:revision>140</cp:revision>
  <cp:lastPrinted>2019-06-27T15:32:23Z</cp:lastPrinted>
  <dcterms:modified xsi:type="dcterms:W3CDTF">2019-06-27T21:09:35Z</dcterms:modified>
</cp:coreProperties>
</file>