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777" autoAdjust="0"/>
  </p:normalViewPr>
  <p:slideViewPr>
    <p:cSldViewPr snapToGrid="0">
      <p:cViewPr varScale="1">
        <p:scale>
          <a:sx n="93" d="100"/>
          <a:sy n="93" d="100"/>
        </p:scale>
        <p:origin x="5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5C7A9-78DD-46A9-BB8C-C531100B82BE}" type="datetimeFigureOut">
              <a:rPr lang="en-GB" smtClean="0"/>
              <a:t>31/01/2025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20E9A-78DA-45E9-89EB-AC3D711CED31}" type="slidenum">
              <a:rPr lang="en-GB" smtClean="0"/>
              <a:t>‹#›</a:t>
            </a:fld>
            <a:endParaRPr lang="en-GB"/>
          </a:p>
        </p:txBody>
      </p:sp>
    </p:spTree>
    <p:extLst>
      <p:ext uri="{BB962C8B-B14F-4D97-AF65-F5344CB8AC3E}">
        <p14:creationId xmlns:p14="http://schemas.microsoft.com/office/powerpoint/2010/main" val="79594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Employment law is constantly changing, and it's vital that we, as managers, stay up-to-date. This session, provided by Supportis, our trusted HR and Employment Law advisors, will equip you with the knowledge you need to confidently manage your teams in accordance with the latest legislation. We'll cover important updates on topics ranging from family-friendly rights and pay regulations to workplace conduct and whistleblowing. This training is designed to equip you with the practical skills and understanding necessary for compliant and effective people management. Supportis works with us to ensure our HR and Employment Law practices are compliant and that our managers are informed of any upcoming changes.</a:t>
            </a:r>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a:t>
            </a:fld>
            <a:endParaRPr lang="en-GB"/>
          </a:p>
        </p:txBody>
      </p:sp>
    </p:spTree>
    <p:extLst>
      <p:ext uri="{BB962C8B-B14F-4D97-AF65-F5344CB8AC3E}">
        <p14:creationId xmlns:p14="http://schemas.microsoft.com/office/powerpoint/2010/main" val="858646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a:t>
            </a:r>
            <a:r>
              <a:rPr lang="en-US" b="1" dirty="0"/>
              <a:t>Three-Day Waiting Period:</a:t>
            </a:r>
            <a:r>
              <a:rPr lang="en-US" dirty="0"/>
              <a:t> "Currently, there's a three-day waiting period before employees are eligible to receive SSP. This means they don't get paid for the first three days of sickness absence."</a:t>
            </a:r>
          </a:p>
          <a:p>
            <a:pPr>
              <a:buFont typeface="Arial" panose="020B0604020202020204" pitchFamily="34" charset="0"/>
              <a:buChar char="•"/>
            </a:pPr>
            <a:r>
              <a:rPr lang="en-US" b="1" dirty="0"/>
              <a:t>Lower Earnings Limit:</a:t>
            </a:r>
            <a:r>
              <a:rPr lang="en-US" dirty="0"/>
              <a:t> "Employees must earn at least the Lower Earnings Limit (currently £123 per week) to be eligible for SSP."</a:t>
            </a:r>
          </a:p>
          <a:p>
            <a:pPr>
              <a:buFont typeface="Arial" panose="020B0604020202020204" pitchFamily="34" charset="0"/>
              <a:buChar char="•"/>
            </a:pPr>
            <a:r>
              <a:rPr lang="en-US" b="1" dirty="0"/>
              <a:t>Proposed Changes:</a:t>
            </a:r>
            <a:r>
              <a:rPr lang="en-US" dirty="0"/>
              <a:t> </a:t>
            </a:r>
            <a:r>
              <a:rPr lang="en-US" b="1" dirty="0"/>
              <a:t>Removal of Waiting Days:</a:t>
            </a:r>
            <a:r>
              <a:rPr lang="en-US" dirty="0"/>
              <a:t> "The government proposes to remove the three-day waiting period. This means employees will be entitled to SSP from the first day of sickness absence."</a:t>
            </a:r>
          </a:p>
          <a:p>
            <a:pPr>
              <a:buFont typeface="Arial" panose="020B0604020202020204" pitchFamily="34" charset="0"/>
              <a:buChar char="•"/>
            </a:pPr>
            <a:r>
              <a:rPr lang="en-US" b="1" dirty="0"/>
              <a:t>Removal of Lower Earnings Limit:</a:t>
            </a:r>
            <a:r>
              <a:rPr lang="en-US" dirty="0"/>
              <a:t> "The Lower Earnings Limit is also proposed to be removed, making SSP accessible to a wider range of workers, including those on low incomes or with variable hours."</a:t>
            </a:r>
          </a:p>
          <a:p>
            <a:pPr>
              <a:buFont typeface="Arial" panose="020B0604020202020204" pitchFamily="34" charset="0"/>
              <a:buChar char="•"/>
            </a:pPr>
            <a:r>
              <a:rPr lang="en-US" b="1" dirty="0"/>
              <a:t>Employer Impact:</a:t>
            </a:r>
            <a:r>
              <a:rPr lang="en-US" dirty="0"/>
              <a:t> </a:t>
            </a:r>
            <a:r>
              <a:rPr lang="en-US" b="1" dirty="0"/>
              <a:t>Payment System Updates:</a:t>
            </a:r>
            <a:r>
              <a:rPr lang="en-US" dirty="0"/>
              <a:t> "Employers will need to update their payroll and absence management systems to reflect these changes and ensure SSP is paid correctly from day one."</a:t>
            </a:r>
          </a:p>
          <a:p>
            <a:pPr>
              <a:buFont typeface="Arial" panose="020B0604020202020204" pitchFamily="34" charset="0"/>
              <a:buChar char="•"/>
            </a:pPr>
            <a:r>
              <a:rPr lang="en-US" b="1" dirty="0"/>
              <a:t>Potential Cost Implications:</a:t>
            </a:r>
            <a:r>
              <a:rPr lang="en-US" dirty="0"/>
              <a:t> "Removing the waiting days and the Lower Earnings Limit will likely lead to increased SSP costs for businesses, as more employees will become eligible and payments will start sooner."</a:t>
            </a:r>
          </a:p>
          <a:p>
            <a:pPr>
              <a:buFont typeface="Arial" panose="020B0604020202020204" pitchFamily="34" charset="0"/>
              <a:buChar char="•"/>
            </a:pPr>
            <a:r>
              <a:rPr lang="en-US" b="1" dirty="0"/>
              <a:t>Note on Normal Salary:</a:t>
            </a:r>
            <a:r>
              <a:rPr lang="en-US" dirty="0"/>
              <a:t> "It's important to note that there's no obligation to pay an employee's normal (full) salary for those initial waiting days, even if SSP is now payable from day one. SSP is a lower, set rate."</a:t>
            </a:r>
          </a:p>
        </p:txBody>
      </p:sp>
      <p:sp>
        <p:nvSpPr>
          <p:cNvPr id="4" name="Slide Number Placeholder 3"/>
          <p:cNvSpPr>
            <a:spLocks noGrp="1"/>
          </p:cNvSpPr>
          <p:nvPr>
            <p:ph type="sldNum" sz="quarter" idx="5"/>
          </p:nvPr>
        </p:nvSpPr>
        <p:spPr/>
        <p:txBody>
          <a:bodyPr/>
          <a:lstStyle/>
          <a:p>
            <a:fld id="{5FB20E9A-78DA-45E9-89EB-AC3D711CED31}" type="slidenum">
              <a:rPr lang="en-GB" smtClean="0"/>
              <a:t>10</a:t>
            </a:fld>
            <a:endParaRPr lang="en-GB"/>
          </a:p>
        </p:txBody>
      </p:sp>
    </p:spTree>
    <p:extLst>
      <p:ext uri="{BB962C8B-B14F-4D97-AF65-F5344CB8AC3E}">
        <p14:creationId xmlns:p14="http://schemas.microsoft.com/office/powerpoint/2010/main" val="160105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affected employers are required to have a tipping policy in place. This policy outlines how tips and gratuities are collected, distributed, and managed within the business."</a:t>
            </a:r>
          </a:p>
          <a:p>
            <a:pPr>
              <a:buFont typeface="Arial" panose="020B0604020202020204" pitchFamily="34" charset="0"/>
              <a:buChar char="•"/>
            </a:pPr>
            <a:r>
              <a:rPr lang="en-US" dirty="0"/>
              <a:t>"However, there isn't a specific legal requirement to consult with staff on the creation or revision of this policy."</a:t>
            </a:r>
          </a:p>
          <a:p>
            <a:pPr>
              <a:buFont typeface="Arial" panose="020B0604020202020204" pitchFamily="34" charset="0"/>
              <a:buChar char="•"/>
            </a:pPr>
            <a:r>
              <a:rPr lang="en-US" b="1" dirty="0"/>
              <a:t>Proposed Changes:</a:t>
            </a:r>
            <a:r>
              <a:rPr lang="en-US" dirty="0"/>
              <a:t> </a:t>
            </a:r>
            <a:r>
              <a:rPr lang="en-US" b="1" dirty="0"/>
              <a:t>Obligation to Consult:</a:t>
            </a:r>
            <a:r>
              <a:rPr lang="en-US" dirty="0"/>
              <a:t> "The key change is the introduction of a legal obligation to consult with workers when developing or revising tipping policies. This means we'll need to engage with our staff and/or their representatives to get their input and feedback on how tips are handled."</a:t>
            </a:r>
          </a:p>
          <a:p>
            <a:pPr>
              <a:buFont typeface="Arial" panose="020B0604020202020204" pitchFamily="34" charset="0"/>
              <a:buChar char="•"/>
            </a:pPr>
            <a:r>
              <a:rPr lang="en-US" dirty="0"/>
              <a:t>"The specifics of what constitutes 'reasonable consultation' are likely to be detailed in future guidance or regulations. However, we should anticipate a need for meaningful dialogue and consideration of staff views."</a:t>
            </a:r>
          </a:p>
          <a:p>
            <a:pPr>
              <a:buFont typeface="Arial" panose="020B0604020202020204" pitchFamily="34" charset="0"/>
              <a:buChar char="•"/>
            </a:pPr>
            <a:r>
              <a:rPr lang="en-US" b="1" dirty="0"/>
              <a:t>Employer Impact:</a:t>
            </a:r>
            <a:r>
              <a:rPr lang="en-US" dirty="0"/>
              <a:t> </a:t>
            </a:r>
            <a:r>
              <a:rPr lang="en-US" b="1" dirty="0"/>
              <a:t>Awareness and Compliance:</a:t>
            </a:r>
            <a:r>
              <a:rPr lang="en-US" dirty="0"/>
              <a:t> "We need to ensure that all relevant managers and staff are aware of these upcoming changes and understand our obligations. This includes HR, operations managers, and anyone involved in handling tips and gratuities."</a:t>
            </a:r>
          </a:p>
          <a:p>
            <a:pPr>
              <a:buFont typeface="Arial" panose="020B0604020202020204" pitchFamily="34" charset="0"/>
              <a:buChar char="•"/>
            </a:pPr>
            <a:r>
              <a:rPr lang="en-US" b="1" dirty="0"/>
              <a:t>Policy Review and Updates:</a:t>
            </a:r>
            <a:r>
              <a:rPr lang="en-US" dirty="0"/>
              <a:t> "We'll need to review our existing tipping policy and make any necessary updates to ensure compliance with the new legislation. This will include documenting the consultation process and demonstrating that we've taken staff feedback into account."</a:t>
            </a:r>
          </a:p>
          <a:p>
            <a:pPr>
              <a:buFont typeface="Arial" panose="020B0604020202020204" pitchFamily="34" charset="0"/>
              <a:buChar char="•"/>
            </a:pPr>
            <a:r>
              <a:rPr lang="en-US" b="1" dirty="0"/>
              <a:t>Training:</a:t>
            </a:r>
            <a:r>
              <a:rPr lang="en-US" dirty="0"/>
              <a:t> "Training may be required for staff on the updated policy and procedures, particularly for those responsible for collecting and distributing tips."</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11</a:t>
            </a:fld>
            <a:endParaRPr lang="en-GB"/>
          </a:p>
        </p:txBody>
      </p:sp>
    </p:spTree>
    <p:extLst>
      <p:ext uri="{BB962C8B-B14F-4D97-AF65-F5344CB8AC3E}">
        <p14:creationId xmlns:p14="http://schemas.microsoft.com/office/powerpoint/2010/main" val="1966268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there are several restrictions and requirements in place regarding trade union activities, including:" </a:t>
            </a:r>
          </a:p>
          <a:p>
            <a:pPr marL="742950" lvl="1" indent="-285750">
              <a:buFont typeface="Arial" panose="020B0604020202020204" pitchFamily="34" charset="0"/>
              <a:buChar char="•"/>
            </a:pPr>
            <a:r>
              <a:rPr lang="en-US" b="1" dirty="0"/>
              <a:t>High Ballot Thresholds:</a:t>
            </a:r>
            <a:r>
              <a:rPr lang="en-US" dirty="0"/>
              <a:t> "Strict balloting thresholds for industrial action, such as requiring at least 50% of eligible union members to vote in </a:t>
            </a:r>
            <a:r>
              <a:rPr lang="en-US" dirty="0" err="1"/>
              <a:t>favour</a:t>
            </a:r>
            <a:r>
              <a:rPr lang="en-US" dirty="0"/>
              <a:t>. This makes it more challenging for unions to </a:t>
            </a:r>
            <a:r>
              <a:rPr lang="en-US" dirty="0" err="1"/>
              <a:t>organise</a:t>
            </a:r>
            <a:r>
              <a:rPr lang="en-US" dirty="0"/>
              <a:t> lawful industrial action."</a:t>
            </a:r>
          </a:p>
          <a:p>
            <a:pPr marL="742950" lvl="1" indent="-285750">
              <a:buFont typeface="Arial" panose="020B0604020202020204" pitchFamily="34" charset="0"/>
              <a:buChar char="•"/>
            </a:pPr>
            <a:r>
              <a:rPr lang="en-US" b="1" dirty="0"/>
              <a:t>Detailed Information Requirements:</a:t>
            </a:r>
            <a:r>
              <a:rPr lang="en-US" dirty="0"/>
              <a:t> "Unions face detailed requirements regarding information provided on voting papers and in notices related to industrial action."</a:t>
            </a:r>
          </a:p>
          <a:p>
            <a:pPr marL="742950" lvl="1" indent="-285750">
              <a:buFont typeface="Arial" panose="020B0604020202020204" pitchFamily="34" charset="0"/>
              <a:buChar char="•"/>
            </a:pPr>
            <a:r>
              <a:rPr lang="en-US" b="1" dirty="0"/>
              <a:t>Detailed Notice Requirements:</a:t>
            </a:r>
            <a:r>
              <a:rPr lang="en-US" dirty="0"/>
              <a:t> "Specific notice periods are required before industrial action can take place, allowing employers time to prepare."</a:t>
            </a:r>
          </a:p>
          <a:p>
            <a:pPr marL="742950" lvl="1" indent="-285750">
              <a:buFont typeface="Arial" panose="020B0604020202020204" pitchFamily="34" charset="0"/>
              <a:buChar char="•"/>
            </a:pPr>
            <a:r>
              <a:rPr lang="en-US" b="1" dirty="0"/>
              <a:t>High Statutory Recognition Thresholds:</a:t>
            </a:r>
            <a:r>
              <a:rPr lang="en-US" dirty="0"/>
              <a:t> "Strict thresholds exist for unions to gain statutory recognition, meaning the employer is legally obligated to negotiate with them."</a:t>
            </a:r>
          </a:p>
          <a:p>
            <a:pPr>
              <a:buFont typeface="Arial" panose="020B0604020202020204" pitchFamily="34" charset="0"/>
              <a:buChar char="•"/>
            </a:pPr>
            <a:r>
              <a:rPr lang="en-US" b="1" dirty="0"/>
              <a:t>Proposed Changes:</a:t>
            </a:r>
            <a:r>
              <a:rPr lang="en-US" dirty="0"/>
              <a:t> </a:t>
            </a:r>
            <a:r>
              <a:rPr lang="en-US" b="1" dirty="0"/>
              <a:t>Repeal of Provisions:</a:t>
            </a:r>
            <a:r>
              <a:rPr lang="en-US" dirty="0"/>
              <a:t> "Many of the provisions introduced by the Trade Union Act 2016 are proposed to be repealed. This signals a move towards reducing restrictions on union activities."</a:t>
            </a:r>
          </a:p>
          <a:p>
            <a:pPr>
              <a:buFont typeface="Arial" panose="020B0604020202020204" pitchFamily="34" charset="0"/>
              <a:buChar char="•"/>
            </a:pPr>
            <a:r>
              <a:rPr lang="en-US" b="1" dirty="0"/>
              <a:t>Specific Changes:</a:t>
            </a:r>
            <a:r>
              <a:rPr lang="en-US" dirty="0"/>
              <a:t> </a:t>
            </a:r>
          </a:p>
          <a:p>
            <a:pPr marL="742950" lvl="1" indent="-285750">
              <a:buFont typeface="Arial" panose="020B0604020202020204" pitchFamily="34" charset="0"/>
              <a:buChar char="•"/>
            </a:pPr>
            <a:r>
              <a:rPr lang="en-US" b="1" dirty="0"/>
              <a:t>Relaxation of Balloting Rules:</a:t>
            </a:r>
            <a:r>
              <a:rPr lang="en-US" dirty="0"/>
              <a:t> "While details are pending, it's anticipated that some of the stricter requirements around industrial action ballots may be relaxed."</a:t>
            </a:r>
          </a:p>
          <a:p>
            <a:pPr marL="742950" lvl="1" indent="-285750">
              <a:buFont typeface="Arial" panose="020B0604020202020204" pitchFamily="34" charset="0"/>
              <a:buChar char="•"/>
            </a:pPr>
            <a:r>
              <a:rPr lang="en-US" b="1" dirty="0"/>
              <a:t>Reduced Notice Periods:</a:t>
            </a:r>
            <a:r>
              <a:rPr lang="en-US" dirty="0"/>
              <a:t> "Changes are expected to notice periods required for industrial action, potentially shortening them."</a:t>
            </a:r>
          </a:p>
          <a:p>
            <a:pPr marL="742950" lvl="1" indent="-285750">
              <a:buFont typeface="Arial" panose="020B0604020202020204" pitchFamily="34" charset="0"/>
              <a:buChar char="•"/>
            </a:pPr>
            <a:r>
              <a:rPr lang="en-US" b="1" dirty="0"/>
              <a:t>Easier Statutory Recognition:</a:t>
            </a:r>
            <a:r>
              <a:rPr lang="en-US" dirty="0"/>
              <a:t> "It's possible that changes will make it easier for unions to achieve statutory recognition."</a:t>
            </a:r>
          </a:p>
          <a:p>
            <a:pPr marL="742950" lvl="1" indent="-285750">
              <a:buFont typeface="Arial" panose="020B0604020202020204" pitchFamily="34" charset="0"/>
              <a:buChar char="•"/>
            </a:pPr>
            <a:r>
              <a:rPr lang="en-US" b="1" dirty="0"/>
              <a:t>Employer Duty to Inform:</a:t>
            </a:r>
            <a:r>
              <a:rPr lang="en-US" dirty="0"/>
              <a:t> "Employers may have a new duty to inform workers about their right to join a union."</a:t>
            </a:r>
          </a:p>
          <a:p>
            <a:pPr>
              <a:buFont typeface="Arial" panose="020B0604020202020204" pitchFamily="34" charset="0"/>
              <a:buChar char="•"/>
            </a:pPr>
            <a:r>
              <a:rPr lang="en-US" b="1" dirty="0"/>
              <a:t>Employer Impact:</a:t>
            </a:r>
            <a:r>
              <a:rPr lang="en-US" dirty="0"/>
              <a:t> </a:t>
            </a:r>
            <a:r>
              <a:rPr lang="en-US" b="1" dirty="0"/>
              <a:t>New Rights and Protections for Unions:</a:t>
            </a:r>
            <a:r>
              <a:rPr lang="en-US" dirty="0"/>
              <a:t> "These changes will likely result in new rights and protections for trade unions, strengthening their ability to organize and represent workers."</a:t>
            </a:r>
          </a:p>
          <a:p>
            <a:pPr>
              <a:buFont typeface="Arial" panose="020B0604020202020204" pitchFamily="34" charset="0"/>
              <a:buChar char="•"/>
            </a:pPr>
            <a:r>
              <a:rPr lang="en-US" b="1" dirty="0"/>
              <a:t>Greater Freedom for Unions:</a:t>
            </a:r>
            <a:r>
              <a:rPr lang="en-US" dirty="0"/>
              <a:t> "Unions will likely have greater freedom to organize, represent, and negotiate on behalf of their members."</a:t>
            </a:r>
          </a:p>
          <a:p>
            <a:pPr>
              <a:buFont typeface="Arial" panose="020B0604020202020204" pitchFamily="34" charset="0"/>
              <a:buChar char="•"/>
            </a:pPr>
            <a:r>
              <a:rPr lang="en-US" b="1" dirty="0"/>
              <a:t>Increased Importance of Positive Relationships:</a:t>
            </a:r>
            <a:r>
              <a:rPr lang="en-US" dirty="0"/>
              <a:t> "It will be more important than ever to foster positive and productive working relationships with trade unions to ensure open communication and collaboration."</a:t>
            </a:r>
          </a:p>
          <a:p>
            <a:pPr>
              <a:buFont typeface="Arial" panose="020B0604020202020204" pitchFamily="34" charset="0"/>
              <a:buChar char="•"/>
            </a:pPr>
            <a:r>
              <a:rPr lang="en-US" b="1" dirty="0"/>
              <a:t>Potential for Increased Union Activity:</a:t>
            </a:r>
            <a:r>
              <a:rPr lang="en-US" dirty="0"/>
              <a:t> "We should be prepared for a potential increase in union activity, including organizing efforts and potential industrial action."</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12</a:t>
            </a:fld>
            <a:endParaRPr lang="en-GB"/>
          </a:p>
        </p:txBody>
      </p:sp>
    </p:spTree>
    <p:extLst>
      <p:ext uri="{BB962C8B-B14F-4D97-AF65-F5344CB8AC3E}">
        <p14:creationId xmlns:p14="http://schemas.microsoft.com/office/powerpoint/2010/main" val="2716222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employees have the right to request flexible working from day one of their employment. This means they can ask for changes to their working hours, patterns, or location."</a:t>
            </a:r>
          </a:p>
          <a:p>
            <a:pPr>
              <a:buFont typeface="Arial" panose="020B0604020202020204" pitchFamily="34" charset="0"/>
              <a:buChar char="•"/>
            </a:pPr>
            <a:r>
              <a:rPr lang="en-US" dirty="0"/>
              <a:t>"Employers may reject these requests for one of eight specified business reasons. These reasons provide a framework for decision-making, but it's important to apply them consistently and fairly."</a:t>
            </a:r>
          </a:p>
          <a:p>
            <a:pPr>
              <a:buFont typeface="Arial" panose="020B0604020202020204" pitchFamily="34" charset="0"/>
              <a:buChar char="•"/>
            </a:pPr>
            <a:r>
              <a:rPr lang="en-US" b="1" dirty="0"/>
              <a:t>Proposed Changes:</a:t>
            </a:r>
            <a:r>
              <a:rPr lang="en-US" dirty="0"/>
              <a:t> "The proposed changes aim to strengthen employees' rights to request flexible working and place a greater emphasis on employers considering these requests seriously."</a:t>
            </a:r>
          </a:p>
          <a:p>
            <a:pPr>
              <a:buFont typeface="Arial" panose="020B0604020202020204" pitchFamily="34" charset="0"/>
              <a:buChar char="•"/>
            </a:pPr>
            <a:r>
              <a:rPr lang="en-US" b="1" dirty="0"/>
              <a:t>Key Change:</a:t>
            </a:r>
            <a:r>
              <a:rPr lang="en-US" dirty="0"/>
              <a:t> "Employers can only reject a flexible working request if: </a:t>
            </a:r>
          </a:p>
          <a:p>
            <a:pPr marL="742950" lvl="1" indent="-285750">
              <a:buFont typeface="Arial" panose="020B0604020202020204" pitchFamily="34" charset="0"/>
              <a:buChar char="•"/>
            </a:pPr>
            <a:r>
              <a:rPr lang="en-US" dirty="0"/>
              <a:t>A valid reason exists (one of the 8 legally permitted reasons applies).</a:t>
            </a:r>
          </a:p>
          <a:p>
            <a:pPr marL="742950" lvl="1" indent="-285750">
              <a:buFont typeface="Arial" panose="020B0604020202020204" pitchFamily="34" charset="0"/>
              <a:buChar char="•"/>
            </a:pPr>
            <a:r>
              <a:rPr lang="en-US" dirty="0"/>
              <a:t>The refusal is justified (it makes sense for the employer to deny the request based on that reason)."</a:t>
            </a:r>
          </a:p>
          <a:p>
            <a:pPr>
              <a:buFont typeface="Arial" panose="020B0604020202020204" pitchFamily="34" charset="0"/>
              <a:buChar char="•"/>
            </a:pPr>
            <a:r>
              <a:rPr lang="en-US" dirty="0"/>
              <a:t>"This means simply citing a reason isn't enough; the employer must demonstrate that refusing the request is a proportionate means of achieving a legitimate aim."</a:t>
            </a:r>
          </a:p>
          <a:p>
            <a:pPr>
              <a:buFont typeface="Arial" panose="020B0604020202020204" pitchFamily="34" charset="0"/>
              <a:buChar char="•"/>
            </a:pPr>
            <a:r>
              <a:rPr lang="en-US" b="1" dirty="0"/>
              <a:t>Employer Impact:</a:t>
            </a:r>
            <a:r>
              <a:rPr lang="en-US" dirty="0"/>
              <a:t> </a:t>
            </a:r>
            <a:r>
              <a:rPr lang="en-US" b="1" dirty="0"/>
              <a:t>Greater Burden on Employers:</a:t>
            </a:r>
            <a:r>
              <a:rPr lang="en-US" dirty="0"/>
              <a:t> "These changes will place a greater burden on employers to carefully consider and justify any rejections of flexible working requests. We need to ensure our decision-making process is robust and fair."</a:t>
            </a:r>
          </a:p>
          <a:p>
            <a:pPr>
              <a:buFont typeface="Arial" panose="020B0604020202020204" pitchFamily="34" charset="0"/>
              <a:buChar char="•"/>
            </a:pPr>
            <a:r>
              <a:rPr lang="en-US" b="1" dirty="0"/>
              <a:t>Transparency and Consistency:</a:t>
            </a:r>
            <a:r>
              <a:rPr lang="en-US" dirty="0"/>
              <a:t> "We need to be transparent about how we assess requests and ensure consistency in our decision-making across the organization. This will help avoid claims of discrimination or unfair treatment."</a:t>
            </a:r>
          </a:p>
          <a:p>
            <a:pPr>
              <a:buFont typeface="Arial" panose="020B0604020202020204" pitchFamily="34" charset="0"/>
              <a:buChar char="•"/>
            </a:pPr>
            <a:r>
              <a:rPr lang="en-US" b="1" dirty="0"/>
              <a:t>Training for Managers:</a:t>
            </a:r>
            <a:r>
              <a:rPr lang="en-US" dirty="0"/>
              <a:t> "Managers will need training on how to handle flexible working requests effectively, including how to assess requests against the legally permitted reasons and how to document their decisions."</a:t>
            </a:r>
          </a:p>
          <a:p>
            <a:pPr>
              <a:buFont typeface="Arial" panose="020B0604020202020204" pitchFamily="34" charset="0"/>
              <a:buChar char="•"/>
            </a:pPr>
            <a:r>
              <a:rPr lang="en-US" b="1" dirty="0"/>
              <a:t>Attracting and Retaining Talent:</a:t>
            </a:r>
            <a:r>
              <a:rPr lang="en-US" dirty="0"/>
              <a:t> "Adopting a positive and open approach to flexible working can help us attract and retain talent in a competitive job market. It can also improve employee morale and productivity."</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13</a:t>
            </a:fld>
            <a:endParaRPr lang="en-GB"/>
          </a:p>
        </p:txBody>
      </p:sp>
    </p:spTree>
    <p:extLst>
      <p:ext uri="{BB962C8B-B14F-4D97-AF65-F5344CB8AC3E}">
        <p14:creationId xmlns:p14="http://schemas.microsoft.com/office/powerpoint/2010/main" val="3215776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employees already have some protection against redundancy during pregnancy and specific leave periods (maternity, adoption, shared parental leave). However, the protection isn't as comprehensive as it could be."</a:t>
            </a:r>
          </a:p>
          <a:p>
            <a:pPr>
              <a:buFont typeface="Arial" panose="020B0604020202020204" pitchFamily="34" charset="0"/>
              <a:buChar char="•"/>
            </a:pPr>
            <a:r>
              <a:rPr lang="en-US" dirty="0"/>
              <a:t>"Protection is primarily focused on redundancy situations, meaning other types of dismissals during this period might not be explicitly covered."</a:t>
            </a:r>
          </a:p>
          <a:p>
            <a:pPr>
              <a:buFont typeface="Arial" panose="020B0604020202020204" pitchFamily="34" charset="0"/>
              <a:buChar char="•"/>
            </a:pPr>
            <a:r>
              <a:rPr lang="en-US" b="1" dirty="0"/>
              <a:t>Proposed Changes:</a:t>
            </a:r>
            <a:r>
              <a:rPr lang="en-US" dirty="0"/>
              <a:t> </a:t>
            </a:r>
            <a:r>
              <a:rPr lang="en-US" b="1" dirty="0"/>
              <a:t>Additional Protection from Dismissal:</a:t>
            </a:r>
            <a:r>
              <a:rPr lang="en-US" dirty="0"/>
              <a:t> "The key change is the introduction of additional protection from </a:t>
            </a:r>
            <a:r>
              <a:rPr lang="en-US" i="1" dirty="0"/>
              <a:t>any</a:t>
            </a:r>
            <a:r>
              <a:rPr lang="en-US" dirty="0"/>
              <a:t> dismissal (not just redundancy) during pregnancy, on maternity leave, and for a protected period after the employee returns to work."</a:t>
            </a:r>
          </a:p>
          <a:p>
            <a:pPr>
              <a:buFont typeface="Arial" panose="020B0604020202020204" pitchFamily="34" charset="0"/>
              <a:buChar char="•"/>
            </a:pPr>
            <a:r>
              <a:rPr lang="en-US" dirty="0"/>
              <a:t>"This means that dismissing an employee for </a:t>
            </a:r>
            <a:r>
              <a:rPr lang="en-US" i="1" dirty="0"/>
              <a:t>any</a:t>
            </a:r>
            <a:r>
              <a:rPr lang="en-US" dirty="0"/>
              <a:t> reason related to their pregnancy or maternity leave will be automatically unfair."</a:t>
            </a:r>
          </a:p>
          <a:p>
            <a:pPr>
              <a:buFont typeface="Arial" panose="020B0604020202020204" pitchFamily="34" charset="0"/>
              <a:buChar char="•"/>
            </a:pPr>
            <a:r>
              <a:rPr lang="en-US" b="1" dirty="0"/>
              <a:t>Extension to Other Leave:</a:t>
            </a:r>
            <a:r>
              <a:rPr lang="en-US" dirty="0"/>
              <a:t> "Similar protection will be extended to employees taking adoption leave and shared parental leave, ensuring consistency and fairness."</a:t>
            </a:r>
          </a:p>
          <a:p>
            <a:pPr>
              <a:buFont typeface="Arial" panose="020B0604020202020204" pitchFamily="34" charset="0"/>
              <a:buChar char="•"/>
            </a:pPr>
            <a:r>
              <a:rPr lang="en-US" b="1" dirty="0"/>
              <a:t>Employer Impact:</a:t>
            </a:r>
            <a:r>
              <a:rPr lang="en-US" dirty="0"/>
              <a:t> </a:t>
            </a:r>
            <a:r>
              <a:rPr lang="en-US" b="1" dirty="0"/>
              <a:t>Increased Awareness and Training:</a:t>
            </a:r>
            <a:r>
              <a:rPr lang="en-US" dirty="0"/>
              <a:t> "Managers and HR professionals need to be acutely aware of these enhanced rights and receive appropriate training to ensure compliance. Any dismissal during this protected period carries extremely high legal risk."</a:t>
            </a:r>
          </a:p>
          <a:p>
            <a:pPr>
              <a:buFont typeface="Arial" panose="020B0604020202020204" pitchFamily="34" charset="0"/>
              <a:buChar char="•"/>
            </a:pPr>
            <a:r>
              <a:rPr lang="en-US" b="1" dirty="0"/>
              <a:t>Significant Legal Risk:</a:t>
            </a:r>
            <a:r>
              <a:rPr lang="en-US" dirty="0"/>
              <a:t> "Dismissing a pregnant employee, or an employee on or returning from maternity/adoption/shared parental leave, carries </a:t>
            </a:r>
            <a:r>
              <a:rPr lang="en-US" i="1" dirty="0"/>
              <a:t>significant</a:t>
            </a:r>
            <a:r>
              <a:rPr lang="en-US" dirty="0"/>
              <a:t> legal risk due to pregnancy being a protected characteristic under the Equality Act 2010. Claims related to such dismissals can lead to substantial compensation and reputational damage."</a:t>
            </a:r>
          </a:p>
          <a:p>
            <a:pPr>
              <a:buFont typeface="Arial" panose="020B0604020202020204" pitchFamily="34" charset="0"/>
              <a:buChar char="•"/>
            </a:pPr>
            <a:r>
              <a:rPr lang="en-US" b="1" dirty="0"/>
              <a:t>Need for Robust Processes:</a:t>
            </a:r>
            <a:r>
              <a:rPr lang="en-US" dirty="0"/>
              <a:t> "Employers need robust HR processes to manage performance issues, disciplinary matters, and potential dismissals involving pregnant employees or those on related leave. Thorough documentation and careful consideration are essential."</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14</a:t>
            </a:fld>
            <a:endParaRPr lang="en-GB"/>
          </a:p>
        </p:txBody>
      </p:sp>
    </p:spTree>
    <p:extLst>
      <p:ext uri="{BB962C8B-B14F-4D97-AF65-F5344CB8AC3E}">
        <p14:creationId xmlns:p14="http://schemas.microsoft.com/office/powerpoint/2010/main" val="3594749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to be eligible for Statutory Paternity Leave, employees must have completed 26 weeks of continuous service with their employer."</a:t>
            </a:r>
          </a:p>
          <a:p>
            <a:pPr>
              <a:buFont typeface="Arial" panose="020B0604020202020204" pitchFamily="34" charset="0"/>
              <a:buChar char="•"/>
            </a:pPr>
            <a:r>
              <a:rPr lang="en-US" dirty="0"/>
              <a:t>"In addition, there are restrictions on taking paternity leave if the employee has already taken shared parental leave."</a:t>
            </a:r>
          </a:p>
          <a:p>
            <a:pPr>
              <a:buFont typeface="Arial" panose="020B0604020202020204" pitchFamily="34" charset="0"/>
              <a:buChar char="•"/>
            </a:pPr>
            <a:r>
              <a:rPr lang="en-US" b="1" dirty="0"/>
              <a:t>Proposed Changes:</a:t>
            </a:r>
            <a:r>
              <a:rPr lang="en-US" dirty="0"/>
              <a:t> </a:t>
            </a:r>
            <a:r>
              <a:rPr lang="en-US" b="1" dirty="0"/>
              <a:t>"Day One" Right:</a:t>
            </a:r>
            <a:r>
              <a:rPr lang="en-US" dirty="0"/>
              <a:t> "The most significant change is the removal of the 26-week qualifying period. This means eligible employees will have the right to take Statutory Paternity Leave from day one of their employment."</a:t>
            </a:r>
          </a:p>
          <a:p>
            <a:pPr>
              <a:buFont typeface="Arial" panose="020B0604020202020204" pitchFamily="34" charset="0"/>
              <a:buChar char="•"/>
            </a:pPr>
            <a:r>
              <a:rPr lang="en-US" b="1" dirty="0"/>
              <a:t>Removal of Restriction:</a:t>
            </a:r>
            <a:r>
              <a:rPr lang="en-US" dirty="0"/>
              <a:t> "The Bill will also remove the restriction that prevents employees from taking statutory paternity leave if they have already taken shared parental leave. This will provide greater flexibility for fathers in how they choose to use their parental leave entitlements."</a:t>
            </a:r>
          </a:p>
          <a:p>
            <a:pPr>
              <a:buFont typeface="Arial" panose="020B0604020202020204" pitchFamily="34" charset="0"/>
              <a:buChar char="•"/>
            </a:pPr>
            <a:r>
              <a:rPr lang="en-US" b="1" dirty="0"/>
              <a:t>Employer Impact:</a:t>
            </a:r>
            <a:r>
              <a:rPr lang="en-US" dirty="0"/>
              <a:t> </a:t>
            </a:r>
            <a:r>
              <a:rPr lang="en-US" b="1" dirty="0"/>
              <a:t>Increased Eligibility:</a:t>
            </a:r>
            <a:r>
              <a:rPr lang="en-US" dirty="0"/>
              <a:t> "The removal of the qualifying period means more employees will be eligible for Statutory Paternity Leave, potentially leading to an increase in requests."</a:t>
            </a:r>
          </a:p>
          <a:p>
            <a:pPr>
              <a:buFont typeface="Arial" panose="020B0604020202020204" pitchFamily="34" charset="0"/>
              <a:buChar char="•"/>
            </a:pPr>
            <a:r>
              <a:rPr lang="en-US" b="1" dirty="0"/>
              <a:t>Policy Updates:</a:t>
            </a:r>
            <a:r>
              <a:rPr lang="en-US" dirty="0"/>
              <a:t> "Businesses will need to update their paternity leave policies to reflect these changes and ensure they are compliant with the new legislation."</a:t>
            </a:r>
          </a:p>
          <a:p>
            <a:pPr>
              <a:buFont typeface="Arial" panose="020B0604020202020204" pitchFamily="34" charset="0"/>
              <a:buChar char="•"/>
            </a:pPr>
            <a:r>
              <a:rPr lang="en-US" b="1" dirty="0"/>
              <a:t>Workforce Planning:</a:t>
            </a:r>
            <a:r>
              <a:rPr lang="en-US" dirty="0"/>
              <a:t> "Employers should prepare for a potential increase in paternity leave requests and consider how this might impact workforce planning and coverage."</a:t>
            </a:r>
          </a:p>
          <a:p>
            <a:pPr>
              <a:buFont typeface="Arial" panose="020B0604020202020204" pitchFamily="34" charset="0"/>
              <a:buChar char="•"/>
            </a:pPr>
            <a:r>
              <a:rPr lang="en-US" b="1" dirty="0"/>
              <a:t>Understanding Interaction with Shared Parental Leave:</a:t>
            </a:r>
            <a:r>
              <a:rPr lang="en-US" dirty="0"/>
              <a:t> "It's crucial to understand how these changes interact with shared parental leave entitlements to advise employees accurately and manage leave requests effectively."</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15</a:t>
            </a:fld>
            <a:endParaRPr lang="en-GB"/>
          </a:p>
        </p:txBody>
      </p:sp>
    </p:spTree>
    <p:extLst>
      <p:ext uri="{BB962C8B-B14F-4D97-AF65-F5344CB8AC3E}">
        <p14:creationId xmlns:p14="http://schemas.microsoft.com/office/powerpoint/2010/main" val="3999170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employees must have completed one year of continuous service with their employer to be eligible for Statutory Parental Leave."</a:t>
            </a:r>
          </a:p>
          <a:p>
            <a:pPr>
              <a:buFont typeface="Arial" panose="020B0604020202020204" pitchFamily="34" charset="0"/>
              <a:buChar char="•"/>
            </a:pPr>
            <a:r>
              <a:rPr lang="en-US" dirty="0"/>
              <a:t>"This qualifying period can be a barrier for newer employees who may wish to take parental leave."</a:t>
            </a:r>
          </a:p>
          <a:p>
            <a:pPr>
              <a:buFont typeface="Arial" panose="020B0604020202020204" pitchFamily="34" charset="0"/>
              <a:buChar char="•"/>
            </a:pPr>
            <a:r>
              <a:rPr lang="en-US" b="1" dirty="0"/>
              <a:t>Proposed Changes:</a:t>
            </a:r>
            <a:r>
              <a:rPr lang="en-US" dirty="0"/>
              <a:t> </a:t>
            </a:r>
            <a:r>
              <a:rPr lang="en-US" b="1" dirty="0"/>
              <a:t>"Day One" Right:</a:t>
            </a:r>
            <a:r>
              <a:rPr lang="en-US" dirty="0"/>
              <a:t> "The key proposed change is the removal of the one-year qualifying period. This means eligible employees will have the right to take Statutory Parental Leave from day one of their employment."</a:t>
            </a:r>
          </a:p>
          <a:p>
            <a:pPr>
              <a:buFont typeface="Arial" panose="020B0604020202020204" pitchFamily="34" charset="0"/>
              <a:buChar char="•"/>
            </a:pPr>
            <a:r>
              <a:rPr lang="en-US" b="1" dirty="0"/>
              <a:t>Increased Access:</a:t>
            </a:r>
            <a:r>
              <a:rPr lang="en-US" dirty="0"/>
              <a:t> "This change significantly increases access to parental leave, particularly for those starting new jobs who wish to take leave soon after joining a company."</a:t>
            </a:r>
          </a:p>
          <a:p>
            <a:pPr>
              <a:buFont typeface="Arial" panose="020B0604020202020204" pitchFamily="34" charset="0"/>
              <a:buChar char="•"/>
            </a:pPr>
            <a:r>
              <a:rPr lang="en-US" b="1" dirty="0"/>
              <a:t>Phased Approach (Likely):</a:t>
            </a:r>
            <a:r>
              <a:rPr lang="en-US" dirty="0"/>
              <a:t> "While the slide doesn't mention it, it's worth noting that the </a:t>
            </a:r>
            <a:r>
              <a:rPr lang="en-US" i="1" dirty="0"/>
              <a:t>current</a:t>
            </a:r>
            <a:r>
              <a:rPr lang="en-US" dirty="0"/>
              <a:t> entitlement to parental leave is 18 weeks per child, but this can only be taken </a:t>
            </a:r>
            <a:r>
              <a:rPr lang="en-US" i="1" dirty="0"/>
              <a:t>after</a:t>
            </a:r>
            <a:r>
              <a:rPr lang="en-US" dirty="0"/>
              <a:t> the first year of employment. It's likely that the removal of the qualifying period will be accompanied by a </a:t>
            </a:r>
            <a:r>
              <a:rPr lang="en-US" i="1" dirty="0"/>
              <a:t>phased approach</a:t>
            </a:r>
            <a:r>
              <a:rPr lang="en-US" dirty="0"/>
              <a:t> to </a:t>
            </a:r>
            <a:r>
              <a:rPr lang="en-US" i="1" dirty="0"/>
              <a:t>how much</a:t>
            </a:r>
            <a:r>
              <a:rPr lang="en-US" dirty="0"/>
              <a:t> leave can be taken in the first year. We'll need to wait for details, but it's unlikely employees will be able to take all 18 weeks immediately."</a:t>
            </a:r>
          </a:p>
          <a:p>
            <a:pPr>
              <a:buFont typeface="Arial" panose="020B0604020202020204" pitchFamily="34" charset="0"/>
              <a:buChar char="•"/>
            </a:pPr>
            <a:r>
              <a:rPr lang="en-US" b="1" dirty="0"/>
              <a:t>Employer Impact:</a:t>
            </a:r>
            <a:r>
              <a:rPr lang="en-US" dirty="0"/>
              <a:t> </a:t>
            </a:r>
            <a:r>
              <a:rPr lang="en-US" b="1" dirty="0"/>
              <a:t>Increased Eligibility:</a:t>
            </a:r>
            <a:r>
              <a:rPr lang="en-US" dirty="0"/>
              <a:t> "The removal of the qualifying period means more employees will be eligible for Statutory Parental Leave, potentially leading to an increase in requests, particularly from new hires."</a:t>
            </a:r>
          </a:p>
          <a:p>
            <a:pPr>
              <a:buFont typeface="Arial" panose="020B0604020202020204" pitchFamily="34" charset="0"/>
              <a:buChar char="•"/>
            </a:pPr>
            <a:r>
              <a:rPr lang="en-US" b="1" dirty="0"/>
              <a:t>Policy Updates:</a:t>
            </a:r>
            <a:r>
              <a:rPr lang="en-US" dirty="0"/>
              <a:t> "Businesses will need to update their parental leave policies to reflect these changes and ensure they are compliant with the new legislation."</a:t>
            </a:r>
          </a:p>
          <a:p>
            <a:pPr>
              <a:buFont typeface="Arial" panose="020B0604020202020204" pitchFamily="34" charset="0"/>
              <a:buChar char="•"/>
            </a:pPr>
            <a:r>
              <a:rPr lang="en-US" b="1" dirty="0"/>
              <a:t>Workforce Planning:</a:t>
            </a:r>
            <a:r>
              <a:rPr lang="en-US" dirty="0"/>
              <a:t> "Employers should prepare for a potential increase in parental leave requests and consider how this might impact workforce planning and coverage, especially during recruitment and onboarding periods."</a:t>
            </a:r>
          </a:p>
          <a:p>
            <a:pPr>
              <a:buFont typeface="Arial" panose="020B0604020202020204" pitchFamily="34" charset="0"/>
              <a:buChar char="•"/>
            </a:pPr>
            <a:r>
              <a:rPr lang="en-US" b="1" dirty="0"/>
              <a:t>Managing Employee Expectations:</a:t>
            </a:r>
            <a:r>
              <a:rPr lang="en-US" dirty="0"/>
              <a:t> "Given the likelihood of a phased approach to the leave entitlement, clear communication with employees about what they are eligible for and when will be vital to manage expectations."</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16</a:t>
            </a:fld>
            <a:endParaRPr lang="en-GB"/>
          </a:p>
        </p:txBody>
      </p:sp>
    </p:spTree>
    <p:extLst>
      <p:ext uri="{BB962C8B-B14F-4D97-AF65-F5344CB8AC3E}">
        <p14:creationId xmlns:p14="http://schemas.microsoft.com/office/powerpoint/2010/main" val="1318786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there's no general statutory right to bereavement leave. Parental bereavement leave is available for employees who lose a child under 18 or experience a stillbirth after 24 weeks of pregnancy."</a:t>
            </a:r>
          </a:p>
          <a:p>
            <a:pPr>
              <a:buFont typeface="Arial" panose="020B0604020202020204" pitchFamily="34" charset="0"/>
              <a:buChar char="•"/>
            </a:pPr>
            <a:r>
              <a:rPr lang="en-US" dirty="0"/>
              <a:t>"Many employers offer some form of compassionate leave, but there's no legal obligation to do so beyond the specific provision for parental bereavement."</a:t>
            </a:r>
          </a:p>
          <a:p>
            <a:pPr>
              <a:buFont typeface="Arial" panose="020B0604020202020204" pitchFamily="34" charset="0"/>
              <a:buChar char="•"/>
            </a:pPr>
            <a:r>
              <a:rPr lang="en-US" b="1" dirty="0"/>
              <a:t>Proposed Changes:</a:t>
            </a:r>
            <a:r>
              <a:rPr lang="en-US" dirty="0"/>
              <a:t> </a:t>
            </a:r>
            <a:r>
              <a:rPr lang="en-US" b="1" dirty="0"/>
              <a:t>Extension to Other Bereavements:</a:t>
            </a:r>
            <a:r>
              <a:rPr lang="en-US" dirty="0"/>
              <a:t> "The key change is the proposal to extend statutory bereavement leave to other employees who have experienced a bereavement. The specific definition of what constitutes a qualifying bereavement will be detailed in future regulations."</a:t>
            </a:r>
          </a:p>
          <a:p>
            <a:pPr>
              <a:buFont typeface="Arial" panose="020B0604020202020204" pitchFamily="34" charset="0"/>
              <a:buChar char="•"/>
            </a:pPr>
            <a:r>
              <a:rPr lang="en-US" dirty="0"/>
              <a:t>"This suggests a move towards recognizing the need for bereavement leave beyond the loss of a child, encompassing a wider range of relationships and circumstances."</a:t>
            </a:r>
          </a:p>
          <a:p>
            <a:pPr>
              <a:buFont typeface="Arial" panose="020B0604020202020204" pitchFamily="34" charset="0"/>
              <a:buChar char="•"/>
            </a:pPr>
            <a:r>
              <a:rPr lang="en-US" b="1" dirty="0"/>
              <a:t>Employer Impact:</a:t>
            </a:r>
            <a:r>
              <a:rPr lang="en-US" dirty="0"/>
              <a:t> </a:t>
            </a:r>
            <a:r>
              <a:rPr lang="en-US" b="1" dirty="0"/>
              <a:t>Increased Eligibility:</a:t>
            </a:r>
            <a:r>
              <a:rPr lang="en-US" dirty="0"/>
              <a:t> "More employees will become eligible for statutory bereavement leave, potentially leading to an increase in requests."</a:t>
            </a:r>
          </a:p>
          <a:p>
            <a:pPr>
              <a:buFont typeface="Arial" panose="020B0604020202020204" pitchFamily="34" charset="0"/>
              <a:buChar char="•"/>
            </a:pPr>
            <a:r>
              <a:rPr lang="en-US" b="1" dirty="0"/>
              <a:t>Policy Development:</a:t>
            </a:r>
            <a:r>
              <a:rPr lang="en-US" dirty="0"/>
              <a:t> "Businesses will need to develop or update their bereavement leave policies to reflect these changes and ensure they are compliant with the new legislation."</a:t>
            </a:r>
          </a:p>
          <a:p>
            <a:pPr>
              <a:buFont typeface="Arial" panose="020B0604020202020204" pitchFamily="34" charset="0"/>
              <a:buChar char="•"/>
            </a:pPr>
            <a:r>
              <a:rPr lang="en-US" b="1" dirty="0"/>
              <a:t>Training for Managers:</a:t>
            </a:r>
            <a:r>
              <a:rPr lang="en-US" dirty="0"/>
              <a:t> "Managers will need training on how to handle bereavement leave requests with sensitivity and in accordance with the updated policies and legal requirements."</a:t>
            </a:r>
          </a:p>
          <a:p>
            <a:pPr>
              <a:buFont typeface="Arial" panose="020B0604020202020204" pitchFamily="34" charset="0"/>
              <a:buChar char="•"/>
            </a:pPr>
            <a:r>
              <a:rPr lang="en-US" b="1" dirty="0"/>
              <a:t>Workplace Culture:</a:t>
            </a:r>
            <a:r>
              <a:rPr lang="en-US" dirty="0"/>
              <a:t> "These changes highlight the importance of fostering a supportive and compassionate workplace culture that recognizes the impact of bereavement on employees."</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17</a:t>
            </a:fld>
            <a:endParaRPr lang="en-GB"/>
          </a:p>
        </p:txBody>
      </p:sp>
    </p:spTree>
    <p:extLst>
      <p:ext uri="{BB962C8B-B14F-4D97-AF65-F5344CB8AC3E}">
        <p14:creationId xmlns:p14="http://schemas.microsoft.com/office/powerpoint/2010/main" val="2317869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"Employers already have a legal duty to take reasonable steps to prevent sexual harassment in the workplace. This means creating a safe and respectful work environment and implementing policies and procedures to address complaints."</a:t>
            </a:r>
          </a:p>
          <a:p>
            <a:pPr>
              <a:buFont typeface="Arial" panose="020B0604020202020204" pitchFamily="34" charset="0"/>
              <a:buChar char="•"/>
            </a:pPr>
            <a:r>
              <a:rPr lang="en-US" b="1" dirty="0"/>
              <a:t>Proposed Changes:</a:t>
            </a:r>
            <a:r>
              <a:rPr lang="en-US" dirty="0"/>
              <a:t> </a:t>
            </a:r>
            <a:r>
              <a:rPr lang="en-US" b="1" dirty="0"/>
              <a:t>"All Reasonable Steps" Requirement:</a:t>
            </a:r>
            <a:r>
              <a:rPr lang="en-US" dirty="0"/>
              <a:t> "The new legislation introduces a stricter requirement for employers to take "all" reasonable steps to prevent sexual harassment. This means a more proactive and comprehensive approach is needed."</a:t>
            </a:r>
          </a:p>
          <a:p>
            <a:pPr>
              <a:buFont typeface="Arial" panose="020B0604020202020204" pitchFamily="34" charset="0"/>
              <a:buChar char="•"/>
            </a:pPr>
            <a:r>
              <a:rPr lang="en-US" b="1" dirty="0"/>
              <a:t>Harassment by Third Parties:</a:t>
            </a:r>
            <a:r>
              <a:rPr lang="en-US" dirty="0"/>
              <a:t> "The changes specifically address harassment by third parties, such as customers, clients, or suppliers. Employers now have a responsibility to take reasonable steps to prevent and address such harassment."</a:t>
            </a:r>
          </a:p>
          <a:p>
            <a:pPr>
              <a:buFont typeface="Arial" panose="020B0604020202020204" pitchFamily="34" charset="0"/>
              <a:buChar char="•"/>
            </a:pPr>
            <a:r>
              <a:rPr lang="en-US" b="1" dirty="0"/>
              <a:t>Whistleblowing Protection:</a:t>
            </a:r>
            <a:r>
              <a:rPr lang="en-US" dirty="0"/>
              <a:t> "Employees who report sexual harassment will be protected under whistleblowing legislation, providing them with greater security when raising concerns."</a:t>
            </a:r>
          </a:p>
          <a:p>
            <a:pPr>
              <a:buFont typeface="Arial" panose="020B0604020202020204" pitchFamily="34" charset="0"/>
              <a:buChar char="•"/>
            </a:pPr>
            <a:r>
              <a:rPr lang="en-US" b="1" dirty="0"/>
              <a:t>Employer Impact:</a:t>
            </a:r>
            <a:r>
              <a:rPr lang="en-US" dirty="0"/>
              <a:t> </a:t>
            </a:r>
            <a:r>
              <a:rPr lang="en-US" b="1" dirty="0"/>
              <a:t>Review Current Practices:</a:t>
            </a:r>
            <a:r>
              <a:rPr lang="en-US" dirty="0"/>
              <a:t> "Employers should review their current policies, procedures, and training to ensure they are adequate to meet the new "all reasonable steps" requirement."</a:t>
            </a:r>
          </a:p>
          <a:p>
            <a:pPr>
              <a:buFont typeface="Arial" panose="020B0604020202020204" pitchFamily="34" charset="0"/>
              <a:buChar char="•"/>
            </a:pPr>
            <a:r>
              <a:rPr lang="en-US" b="1" dirty="0"/>
              <a:t>Address Third-Party Harassment:</a:t>
            </a:r>
            <a:r>
              <a:rPr lang="en-US" dirty="0"/>
              <a:t> "Employers need to assess the risks of harassment by third parties and develop appropriate measures to prevent and address such incidents."</a:t>
            </a:r>
          </a:p>
          <a:p>
            <a:pPr>
              <a:buFont typeface="Arial" panose="020B0604020202020204" pitchFamily="34" charset="0"/>
              <a:buChar char="•"/>
            </a:pPr>
            <a:r>
              <a:rPr lang="en-US" b="1" dirty="0"/>
              <a:t>Promote a Culture of Respect:</a:t>
            </a:r>
            <a:r>
              <a:rPr lang="en-US" dirty="0"/>
              <a:t> "Creating a culture of respect and zero tolerance for sexual harassment is essential. This involves training employees, raising awareness, and encouraging open reporting."</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18</a:t>
            </a:fld>
            <a:endParaRPr lang="en-GB"/>
          </a:p>
        </p:txBody>
      </p:sp>
    </p:spTree>
    <p:extLst>
      <p:ext uri="{BB962C8B-B14F-4D97-AF65-F5344CB8AC3E}">
        <p14:creationId xmlns:p14="http://schemas.microsoft.com/office/powerpoint/2010/main" val="386132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organizations with 250 or more employees are required to publish specific gender pay gap data annually. This data provides a snapshot of the difference in average earnings between men and women across the organization."</a:t>
            </a:r>
          </a:p>
          <a:p>
            <a:pPr>
              <a:buFont typeface="Arial" panose="020B0604020202020204" pitchFamily="34" charset="0"/>
              <a:buChar char="•"/>
            </a:pPr>
            <a:r>
              <a:rPr lang="en-US" dirty="0"/>
              <a:t>"While publishing the data is mandatory, there's no statutory obligation to create or publish an action plan outlining how the organization intends to address any identified pay gaps."</a:t>
            </a:r>
          </a:p>
          <a:p>
            <a:pPr>
              <a:buFont typeface="Arial" panose="020B0604020202020204" pitchFamily="34" charset="0"/>
              <a:buChar char="•"/>
            </a:pPr>
            <a:r>
              <a:rPr lang="en-US" b="1" dirty="0"/>
              <a:t>Proposed Changes:</a:t>
            </a:r>
            <a:r>
              <a:rPr lang="en-US" dirty="0"/>
              <a:t> </a:t>
            </a:r>
            <a:r>
              <a:rPr lang="en-US" b="1" dirty="0"/>
              <a:t>New Statutory Obligation:</a:t>
            </a:r>
            <a:r>
              <a:rPr lang="en-US" dirty="0"/>
              <a:t> "The key change is the introduction of a new statutory obligation for affected employers to produce and publish equality action plans related to gender equality. These plans will need to outline specific steps the organization will take to address its gender pay gap and promote equality in the workplace."</a:t>
            </a:r>
          </a:p>
          <a:p>
            <a:pPr>
              <a:buFont typeface="Arial" panose="020B0604020202020204" pitchFamily="34" charset="0"/>
              <a:buChar char="•"/>
            </a:pPr>
            <a:r>
              <a:rPr lang="en-US" b="1" dirty="0"/>
              <a:t>Scope:</a:t>
            </a:r>
            <a:r>
              <a:rPr lang="en-US" dirty="0"/>
              <a:t> "The action plans will need to cover various aspects of gender equality, including pay, recruitment, promotion, training, and flexible working opportunities. It's anticipated that guidance will be provided on what should be included in the action plans."</a:t>
            </a:r>
          </a:p>
          <a:p>
            <a:pPr>
              <a:buFont typeface="Arial" panose="020B0604020202020204" pitchFamily="34" charset="0"/>
              <a:buChar char="•"/>
            </a:pPr>
            <a:r>
              <a:rPr lang="en-US" b="1" dirty="0"/>
              <a:t>Outsourcing Details:</a:t>
            </a:r>
            <a:r>
              <a:rPr lang="en-US" dirty="0"/>
              <a:t> "Affected employers will also be required to publish details of organizations from which they receive outsourced work. This aims to promote transparency across supply chains and encourage wider action on equality."</a:t>
            </a:r>
          </a:p>
          <a:p>
            <a:pPr>
              <a:buFont typeface="Arial" panose="020B0604020202020204" pitchFamily="34" charset="0"/>
              <a:buChar char="•"/>
            </a:pPr>
            <a:r>
              <a:rPr lang="en-US" b="1" dirty="0"/>
              <a:t>Employer Impact:</a:t>
            </a:r>
            <a:r>
              <a:rPr lang="en-US" dirty="0"/>
              <a:t> </a:t>
            </a:r>
            <a:r>
              <a:rPr lang="en-US" b="1" dirty="0"/>
              <a:t>Further Compliance Obligations:</a:t>
            </a:r>
            <a:r>
              <a:rPr lang="en-US" dirty="0"/>
              <a:t> "These changes will introduce further compliance obligations for businesses, particularly larger ones. Organizations will need to dedicate resources to developing, implementing, and monitoring their equality action plans."</a:t>
            </a:r>
          </a:p>
          <a:p>
            <a:pPr>
              <a:buFont typeface="Arial" panose="020B0604020202020204" pitchFamily="34" charset="0"/>
              <a:buChar char="•"/>
            </a:pPr>
            <a:r>
              <a:rPr lang="en-US" b="1" dirty="0"/>
              <a:t>Addressing Pay Gaps:</a:t>
            </a:r>
            <a:r>
              <a:rPr lang="en-US" dirty="0"/>
              <a:t> "The focus on action plans aims to drive employers to take proactive steps to address gender pay gaps and promote equal opportunities. This may involve setting targets, implementing new policies, or reviewing existing practices."</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19</a:t>
            </a:fld>
            <a:endParaRPr lang="en-GB"/>
          </a:p>
        </p:txBody>
      </p:sp>
    </p:spTree>
    <p:extLst>
      <p:ext uri="{BB962C8B-B14F-4D97-AF65-F5344CB8AC3E}">
        <p14:creationId xmlns:p14="http://schemas.microsoft.com/office/powerpoint/2010/main" val="3480181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morning/afternoon, everyone. Today's session will provide an overview of the significant changes coming to employment law, primarily through the Employment Rights Bill and other related developments. These reforms represent the biggest shift in workers' rights in a generation, so it's crucial that we all understand the implications." "This slide outlines the key areas we'll be covering. As you can see, the changes touch upon a wide range of employment practices, from hiring and firing to family leave and workplace equality."</a:t>
            </a:r>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2</a:t>
            </a:fld>
            <a:endParaRPr lang="en-GB"/>
          </a:p>
        </p:txBody>
      </p:sp>
    </p:spTree>
    <p:extLst>
      <p:ext uri="{BB962C8B-B14F-4D97-AF65-F5344CB8AC3E}">
        <p14:creationId xmlns:p14="http://schemas.microsoft.com/office/powerpoint/2010/main" val="151967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Rolled-up Holiday Pay (January 2025):</a:t>
            </a:r>
            <a:r>
              <a:rPr lang="en-US" dirty="0"/>
              <a:t> </a:t>
            </a:r>
            <a:r>
              <a:rPr lang="en-US" b="1" dirty="0"/>
              <a:t>Current Situation:</a:t>
            </a:r>
            <a:r>
              <a:rPr lang="en-US" dirty="0"/>
              <a:t> "Currently, rolled-up holiday pay, where holiday pay is included in an employee's regular pay rather than being paid separately when leave is taken, is complex and can be legally challenging."</a:t>
            </a:r>
          </a:p>
          <a:p>
            <a:pPr>
              <a:buFont typeface="Arial" panose="020B0604020202020204" pitchFamily="34" charset="0"/>
              <a:buChar char="•"/>
            </a:pPr>
            <a:r>
              <a:rPr lang="en-US" b="1" dirty="0"/>
              <a:t>New Flexibility:</a:t>
            </a:r>
            <a:r>
              <a:rPr lang="en-US" dirty="0"/>
              <a:t> "From January 2025, employers with a January-March annual leave year will have the option to introduce rolled-up holiday pay for part-year and/or irregular hours workers if they choose to. This provides more flexibility for both employers and employees."</a:t>
            </a:r>
          </a:p>
          <a:p>
            <a:pPr>
              <a:buFont typeface="Arial" panose="020B0604020202020204" pitchFamily="34" charset="0"/>
              <a:buChar char="•"/>
            </a:pPr>
            <a:r>
              <a:rPr lang="en-US" b="1" dirty="0"/>
              <a:t>Considerations:</a:t>
            </a:r>
            <a:r>
              <a:rPr lang="en-US" dirty="0"/>
              <a:t> "While this offers flexibility, it's crucial to ensure it's implemented correctly and transparently to avoid potential legal issues. We'll need to carefully consider if this option is beneficial for our workforce and how to implement it fairly."</a:t>
            </a:r>
          </a:p>
          <a:p>
            <a:pPr>
              <a:buFont typeface="Arial" panose="020B0604020202020204" pitchFamily="34" charset="0"/>
              <a:buChar char="•"/>
            </a:pPr>
            <a:r>
              <a:rPr lang="en-US" b="1" dirty="0"/>
              <a:t>Fire and Rehire (January 2025):</a:t>
            </a:r>
            <a:r>
              <a:rPr lang="en-US" dirty="0"/>
              <a:t> </a:t>
            </a:r>
            <a:r>
              <a:rPr lang="en-US" b="1" dirty="0"/>
              <a:t>Background:</a:t>
            </a:r>
            <a:r>
              <a:rPr lang="en-US" dirty="0"/>
              <a:t> "Fire and rehire, the practice of dismissing employees and then rehiring them on new terms, has been controversial. The government has introduced a statutory Code of Practice on Dismissal and Re-engagement to provide guidance on how to conduct this process fairly."</a:t>
            </a:r>
          </a:p>
          <a:p>
            <a:pPr>
              <a:buFont typeface="Arial" panose="020B0604020202020204" pitchFamily="34" charset="0"/>
              <a:buChar char="•"/>
            </a:pPr>
            <a:r>
              <a:rPr lang="en-US" b="1" dirty="0"/>
              <a:t>Increased Penalties:</a:t>
            </a:r>
            <a:r>
              <a:rPr lang="en-US" dirty="0"/>
              <a:t> "From January 20th, 2025, failing to comply with this Code of Practice will carry significant penalties. A 25% uplift can be applied to protective awards for failing to properly consult when making 20 or more redundancies (which often accompanies fire and rehire). This applies even if the original dismissal was fair. If the employer has also failed to comply with the Code, that award could be uplifted by up to 25% by the employment tribunal. This means non-compliance could be very costly."</a:t>
            </a:r>
          </a:p>
          <a:p>
            <a:pPr>
              <a:buFont typeface="Arial" panose="020B0604020202020204" pitchFamily="34" charset="0"/>
              <a:buChar char="•"/>
            </a:pPr>
            <a:r>
              <a:rPr lang="en-US" b="1" dirty="0"/>
              <a:t>Collective Consultation:</a:t>
            </a:r>
            <a:r>
              <a:rPr lang="en-US" dirty="0"/>
              <a:t> "Remember, if fire and rehire affects 20 or more employees, it triggers the need for collective consultation. Failing to do this can result in substantial penalties."</a:t>
            </a:r>
          </a:p>
          <a:p>
            <a:pPr>
              <a:buFont typeface="Arial" panose="020B0604020202020204" pitchFamily="34" charset="0"/>
              <a:buChar char="•"/>
            </a:pPr>
            <a:r>
              <a:rPr lang="en-US" b="1" dirty="0"/>
              <a:t>Implications:</a:t>
            </a:r>
            <a:r>
              <a:rPr lang="en-US" dirty="0"/>
              <a:t> "These changes reinforce the importance of following the Code of Practice and engaging in meaningful consultation with employees when considering changes to terms and conditions. It also significantly increases the financial risks of non-compliance."</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20</a:t>
            </a:fld>
            <a:endParaRPr lang="en-GB"/>
          </a:p>
        </p:txBody>
      </p:sp>
    </p:spTree>
    <p:extLst>
      <p:ext uri="{BB962C8B-B14F-4D97-AF65-F5344CB8AC3E}">
        <p14:creationId xmlns:p14="http://schemas.microsoft.com/office/powerpoint/2010/main" val="2299961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New Statutory Rates (April 2025):</a:t>
            </a:r>
            <a:r>
              <a:rPr lang="en-US" dirty="0"/>
              <a:t> </a:t>
            </a:r>
            <a:r>
              <a:rPr lang="en-US" b="1" dirty="0"/>
              <a:t>National Living Wage (NLW):</a:t>
            </a:r>
            <a:r>
              <a:rPr lang="en-US" dirty="0"/>
              <a:t> "The National Living Wage for those aged 21 and over will increase to £12.21 per hour. This is a crucial update for payroll and budgeting, especially for businesses with a significant proportion of staff at this wage level."</a:t>
            </a:r>
          </a:p>
          <a:p>
            <a:pPr>
              <a:buFont typeface="Arial" panose="020B0604020202020204" pitchFamily="34" charset="0"/>
              <a:buChar char="•"/>
            </a:pPr>
            <a:r>
              <a:rPr lang="en-US" b="1" dirty="0"/>
              <a:t>National Minimum Wage (NMW):</a:t>
            </a:r>
            <a:r>
              <a:rPr lang="en-US" dirty="0"/>
              <a:t> "The National Minimum Wage rates for other age groups will also increase: £10 for 18-20-year-olds, and £7.55 for 16-17-year-olds and apprentices. Again, this requires careful attention from payroll and HR."</a:t>
            </a:r>
          </a:p>
          <a:p>
            <a:pPr>
              <a:buFont typeface="Arial" panose="020B0604020202020204" pitchFamily="34" charset="0"/>
              <a:buChar char="•"/>
            </a:pPr>
            <a:r>
              <a:rPr lang="en-US" b="1" dirty="0"/>
              <a:t>Statutory Sick Pay (SSP):</a:t>
            </a:r>
            <a:r>
              <a:rPr lang="en-US" dirty="0"/>
              <a:t> "Statutory Sick Pay will increase to £118.75 per week. This will impact absence management and associated costs."</a:t>
            </a:r>
          </a:p>
          <a:p>
            <a:pPr>
              <a:buFont typeface="Arial" panose="020B0604020202020204" pitchFamily="34" charset="0"/>
              <a:buChar char="•"/>
            </a:pPr>
            <a:r>
              <a:rPr lang="en-US" b="1" dirty="0"/>
              <a:t>Statutory Maternity Pay (SMP) and Other Family Leave Pay:</a:t>
            </a:r>
            <a:r>
              <a:rPr lang="en-US" dirty="0"/>
              <a:t> "Statutory Maternity Pay and other family-related leave pay, including paternity, adoption, and shared parental pay, will increase to £187.18 per week. This has implications for budgeting and managing employee leave."</a:t>
            </a:r>
          </a:p>
          <a:p>
            <a:pPr>
              <a:buFont typeface="Arial" panose="020B0604020202020204" pitchFamily="34" charset="0"/>
              <a:buChar char="•"/>
            </a:pPr>
            <a:r>
              <a:rPr lang="en-US" b="1" dirty="0"/>
              <a:t>Lower Earnings Limit (LEL):</a:t>
            </a:r>
            <a:r>
              <a:rPr lang="en-US" dirty="0"/>
              <a:t> "The Lower Earnings Limit, which determines eligibility for some statutory payments, will increase to £125 per week. This will affect who qualifies for certain benefits and payments."</a:t>
            </a:r>
          </a:p>
          <a:p>
            <a:pPr>
              <a:buFont typeface="Arial" panose="020B0604020202020204" pitchFamily="34" charset="0"/>
              <a:buChar char="•"/>
            </a:pPr>
            <a:r>
              <a:rPr lang="en-US" b="1" dirty="0"/>
              <a:t>Neonatal Care Leave and Pay (April 2025 - Expected):</a:t>
            </a:r>
            <a:r>
              <a:rPr lang="en-US" dirty="0"/>
              <a:t> </a:t>
            </a:r>
            <a:r>
              <a:rPr lang="en-US" b="1" dirty="0"/>
              <a:t>New Entitlement:</a:t>
            </a:r>
            <a:r>
              <a:rPr lang="en-US" dirty="0"/>
              <a:t> "Neonatal care leave and pay is expected to come into force in April 2025, although the specific regulations are still pending parliamentary approval. This will provide employees with a new right to take time off work when their baby is in hospital receiving neonatal care."</a:t>
            </a:r>
          </a:p>
          <a:p>
            <a:pPr>
              <a:buFont typeface="Arial" panose="020B0604020202020204" pitchFamily="34" charset="0"/>
              <a:buChar char="•"/>
            </a:pPr>
            <a:r>
              <a:rPr lang="en-US" b="1" dirty="0"/>
              <a:t>Impact on Businesses:</a:t>
            </a:r>
            <a:r>
              <a:rPr lang="en-US" dirty="0"/>
              <a:t> "This new entitlement will require businesses to update their leave policies and procedures to accommodate employees taking neonatal care leave. HR and managers will need training on how to handle these requests sensitively and compliantly."</a:t>
            </a:r>
          </a:p>
          <a:p>
            <a:pPr>
              <a:buFont typeface="Arial" panose="020B0604020202020204" pitchFamily="34" charset="0"/>
              <a:buChar char="•"/>
            </a:pPr>
            <a:r>
              <a:rPr lang="en-US" b="1" dirty="0"/>
              <a:t>Details Pending:</a:t>
            </a:r>
            <a:r>
              <a:rPr lang="en-US" dirty="0"/>
              <a:t> "It's important to note that the specifics of the entitlement, such as the duration of leave and eligibility criteria, are still pending the release of the final regulations. We need to keep a close eye on these developments."</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21</a:t>
            </a:fld>
            <a:endParaRPr lang="en-GB"/>
          </a:p>
        </p:txBody>
      </p:sp>
    </p:spTree>
    <p:extLst>
      <p:ext uri="{BB962C8B-B14F-4D97-AF65-F5344CB8AC3E}">
        <p14:creationId xmlns:p14="http://schemas.microsoft.com/office/powerpoint/2010/main" val="3551739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Real Living Wage (May 2025):</a:t>
            </a:r>
            <a:r>
              <a:rPr lang="en-US" dirty="0"/>
              <a:t> </a:t>
            </a:r>
            <a:r>
              <a:rPr lang="en-US" b="1" dirty="0"/>
              <a:t>Not a Legal Change:</a:t>
            </a:r>
            <a:r>
              <a:rPr lang="en-US" dirty="0"/>
              <a:t> "It's important to note that the Real Living Wage is not a legal requirement. It's a voluntary commitment made by employers who choose to become accredited by the Living Wage Foundation."</a:t>
            </a:r>
          </a:p>
          <a:p>
            <a:pPr>
              <a:buFont typeface="Arial" panose="020B0604020202020204" pitchFamily="34" charset="0"/>
              <a:buChar char="•"/>
            </a:pPr>
            <a:r>
              <a:rPr lang="en-US" b="1" dirty="0"/>
              <a:t>New Rates:</a:t>
            </a:r>
            <a:r>
              <a:rPr lang="en-US" dirty="0"/>
              <a:t> "However, for those businesses committed to the Real Living Wage, the rates will increase to £12.60 in the UK and £13.85 in London by May 1st, 2025. This requires businesses to plan for these pay increases to maintain their accreditation."</a:t>
            </a:r>
          </a:p>
          <a:p>
            <a:pPr>
              <a:buFont typeface="Arial" panose="020B0604020202020204" pitchFamily="34" charset="0"/>
              <a:buChar char="•"/>
            </a:pPr>
            <a:r>
              <a:rPr lang="en-US" b="1" dirty="0"/>
              <a:t>Business Implications:</a:t>
            </a:r>
            <a:r>
              <a:rPr lang="en-US" dirty="0"/>
              <a:t> "This is primarily relevant for businesses that value ethical pay practices and wish to maintain their Living Wage Employer status. It will require adjustments to payroll budgets."</a:t>
            </a:r>
          </a:p>
          <a:p>
            <a:pPr>
              <a:buFont typeface="Arial" panose="020B0604020202020204" pitchFamily="34" charset="0"/>
              <a:buChar char="•"/>
            </a:pPr>
            <a:r>
              <a:rPr lang="en-US" b="1" dirty="0"/>
              <a:t>Paternity (Bereavement) Leave (Before end of 2025):</a:t>
            </a:r>
            <a:r>
              <a:rPr lang="en-US" dirty="0"/>
              <a:t> </a:t>
            </a:r>
            <a:r>
              <a:rPr lang="en-US" b="1" dirty="0"/>
              <a:t>New Right:</a:t>
            </a:r>
            <a:r>
              <a:rPr lang="en-US" dirty="0"/>
              <a:t> "A new right to paternity (bereavement) leave is expected to come into force before the end of 2025, although the exact regulations are still pending. This will provide fathers or non-birthing partners with access to leave in cases where the mother or a person with whom a child is placed for adoption dies."</a:t>
            </a:r>
          </a:p>
          <a:p>
            <a:pPr>
              <a:buFont typeface="Arial" panose="020B0604020202020204" pitchFamily="34" charset="0"/>
              <a:buChar char="•"/>
            </a:pPr>
            <a:r>
              <a:rPr lang="en-US" b="1" dirty="0"/>
              <a:t>Likely Operation:</a:t>
            </a:r>
            <a:r>
              <a:rPr lang="en-US" dirty="0"/>
              <a:t> "The leave is likely to operate similarly to maternity leave, lasting up to 52 weeks. This will require businesses to update their leave policies and procedures to include this new entitlement."</a:t>
            </a:r>
          </a:p>
          <a:p>
            <a:pPr>
              <a:buFont typeface="Arial" panose="020B0604020202020204" pitchFamily="34" charset="0"/>
              <a:buChar char="•"/>
            </a:pPr>
            <a:r>
              <a:rPr lang="en-US" b="1" dirty="0"/>
              <a:t>Impact on Businesses:</a:t>
            </a:r>
            <a:r>
              <a:rPr lang="en-US" dirty="0"/>
              <a:t> "This will require sensitivity and understanding from HR and management when dealing with such situations. Clear policies and training will be needed to ensure compliance and support for affected employees."</a:t>
            </a:r>
          </a:p>
          <a:p>
            <a:pPr>
              <a:buFont typeface="Arial" panose="020B0604020202020204" pitchFamily="34" charset="0"/>
              <a:buChar char="•"/>
            </a:pPr>
            <a:r>
              <a:rPr lang="en-US" b="1" dirty="0"/>
              <a:t>Children's Wellbeing and Schools Bill (Before end of 2025):</a:t>
            </a:r>
            <a:r>
              <a:rPr lang="en-US" dirty="0"/>
              <a:t> </a:t>
            </a:r>
            <a:r>
              <a:rPr lang="en-US" b="1" dirty="0"/>
              <a:t>Potential Changes:</a:t>
            </a:r>
            <a:r>
              <a:rPr lang="en-US" dirty="0"/>
              <a:t> "The Children's Wellbeing and Schools Bill, if passed into law, will bring several changes to how children are employed. This includes potential amendments to working hours regulations and a new requirement for </a:t>
            </a:r>
            <a:r>
              <a:rPr lang="en-US" i="1" dirty="0"/>
              <a:t>all</a:t>
            </a:r>
            <a:r>
              <a:rPr lang="en-US" dirty="0"/>
              <a:t> employers to have a permit to employ children, regardless of the child's age or working hours."</a:t>
            </a:r>
          </a:p>
          <a:p>
            <a:pPr>
              <a:buFont typeface="Arial" panose="020B0604020202020204" pitchFamily="34" charset="0"/>
              <a:buChar char="•"/>
            </a:pPr>
            <a:r>
              <a:rPr lang="en-US" b="1" dirty="0"/>
              <a:t>Impact on Businesses:</a:t>
            </a:r>
            <a:r>
              <a:rPr lang="en-US" dirty="0"/>
              <a:t> "This will significantly impact businesses that employ children, particularly in sectors like retail, hospitality, and entertainment. Businesses will need to be aware of the changes to working hours and ensure they have the necessary permits in place."</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22</a:t>
            </a:fld>
            <a:endParaRPr lang="en-GB"/>
          </a:p>
        </p:txBody>
      </p:sp>
    </p:spTree>
    <p:extLst>
      <p:ext uri="{BB962C8B-B14F-4D97-AF65-F5344CB8AC3E}">
        <p14:creationId xmlns:p14="http://schemas.microsoft.com/office/powerpoint/2010/main" val="3425997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Domestic Abuse (Safe Leave) Bill (Before end of 2025):</a:t>
            </a:r>
            <a:r>
              <a:rPr lang="en-US" dirty="0"/>
              <a:t> </a:t>
            </a:r>
            <a:r>
              <a:rPr lang="en-US" b="1" dirty="0"/>
              <a:t>New Right to Paid Leave:</a:t>
            </a:r>
            <a:r>
              <a:rPr lang="en-US" dirty="0"/>
              <a:t> "This bill seeks to introduce a new right to paid 'safe leave' for employees experiencing domestic abuse. This is a significant step towards supporting employees in vulnerable situations."</a:t>
            </a:r>
          </a:p>
          <a:p>
            <a:pPr>
              <a:buFont typeface="Arial" panose="020B0604020202020204" pitchFamily="34" charset="0"/>
              <a:buChar char="•"/>
            </a:pPr>
            <a:r>
              <a:rPr lang="en-US" b="1" dirty="0"/>
              <a:t>Leave Entitlement:</a:t>
            </a:r>
            <a:r>
              <a:rPr lang="en-US" dirty="0"/>
              <a:t> "The proposed entitlement is up to 10 days of paid leave per year. This leave is intended to allow employees to address various issues related to domestic abuse, such as finding safe housing, attending court appointments, and seeking support services."</a:t>
            </a:r>
          </a:p>
          <a:p>
            <a:pPr>
              <a:buFont typeface="Arial" panose="020B0604020202020204" pitchFamily="34" charset="0"/>
              <a:buChar char="•"/>
            </a:pPr>
            <a:r>
              <a:rPr lang="en-US" b="1" dirty="0"/>
              <a:t>Business Implications:</a:t>
            </a:r>
            <a:r>
              <a:rPr lang="en-US" dirty="0"/>
              <a:t> "This will require businesses to develop and implement specific policies and procedures for handling requests for safe leave. HR and managers will need training on how to approach these situations with sensitivity and confidentiality. It's also important to consider the potential impact on workforce planning and ensure adequate coverage during employee absences."</a:t>
            </a:r>
          </a:p>
          <a:p>
            <a:pPr>
              <a:buFont typeface="Arial" panose="020B0604020202020204" pitchFamily="34" charset="0"/>
              <a:buChar char="•"/>
            </a:pPr>
            <a:r>
              <a:rPr lang="en-US" b="1" dirty="0"/>
              <a:t>Inspiration from Northern Ireland:</a:t>
            </a:r>
            <a:r>
              <a:rPr lang="en-US" dirty="0"/>
              <a:t> "The bill draws inspiration from existing legislation in Northern Ireland, although its implementation there has yet to begin. This means we can look to their experience for insights, but we should also be prepared for potential differences in implementation in Great Britain."</a:t>
            </a:r>
          </a:p>
          <a:p>
            <a:pPr>
              <a:buFont typeface="Arial" panose="020B0604020202020204" pitchFamily="34" charset="0"/>
              <a:buChar char="•"/>
            </a:pPr>
            <a:r>
              <a:rPr lang="en-US" b="1" dirty="0"/>
              <a:t>Office of the Whistleblower Bill (Before end of 2025):</a:t>
            </a:r>
            <a:r>
              <a:rPr lang="en-US" dirty="0"/>
              <a:t> </a:t>
            </a:r>
            <a:r>
              <a:rPr lang="en-US" b="1" dirty="0"/>
              <a:t>Strengthening Whistleblower Protection:</a:t>
            </a:r>
            <a:r>
              <a:rPr lang="en-US" dirty="0"/>
              <a:t> "This bill aims to significantly strengthen whistleblower protections in the UK. It proposes establishing an independent Office of the Whistleblower, which represents a major shift in how whistleblowing is handled."</a:t>
            </a:r>
          </a:p>
          <a:p>
            <a:pPr>
              <a:buFont typeface="Arial" panose="020B0604020202020204" pitchFamily="34" charset="0"/>
              <a:buChar char="•"/>
            </a:pPr>
            <a:r>
              <a:rPr lang="en-US" b="1" dirty="0"/>
              <a:t>Beyond Employment Law:</a:t>
            </a:r>
            <a:r>
              <a:rPr lang="en-US" dirty="0"/>
              <a:t> "The new office will go beyond the scope of employment tribunals, addressing broader concerns such as social and reputational damage to whistleblowers. This suggests a more holistic approach to protecting individuals who speak out against wrongdoing."</a:t>
            </a:r>
          </a:p>
          <a:p>
            <a:pPr>
              <a:buFont typeface="Arial" panose="020B0604020202020204" pitchFamily="34" charset="0"/>
              <a:buChar char="•"/>
            </a:pPr>
            <a:r>
              <a:rPr lang="en-US" b="1" dirty="0"/>
              <a:t>Powers and Responsibilities:</a:t>
            </a:r>
            <a:r>
              <a:rPr lang="en-US" dirty="0"/>
              <a:t> "The Office of the Whistleblower will have the power to set standards for whistleblowing procedures, provide advice to whistleblowers and organizations, investigate disclosures, and order redress for individuals who have suffered detriment as a result of whistleblowing."</a:t>
            </a:r>
          </a:p>
          <a:p>
            <a:pPr>
              <a:buFont typeface="Arial" panose="020B0604020202020204" pitchFamily="34" charset="0"/>
              <a:buChar char="•"/>
            </a:pPr>
            <a:r>
              <a:rPr lang="en-US" b="1" dirty="0"/>
              <a:t>Business Implications:</a:t>
            </a:r>
            <a:r>
              <a:rPr lang="en-US" dirty="0"/>
              <a:t> "Businesses will need to ensure their internal whistleblowing procedures are robust and compliant with the standards set by the new office. They should also be prepared for potential investigations and be aware of the broader protections offered to whistleblowers."</a:t>
            </a:r>
          </a:p>
          <a:p>
            <a:pPr>
              <a:buFont typeface="Arial" panose="020B0604020202020204" pitchFamily="34" charset="0"/>
              <a:buChar char="•"/>
            </a:pPr>
            <a:r>
              <a:rPr lang="en-US" b="1" dirty="0"/>
              <a:t>Parliamentary Scrutiny:</a:t>
            </a:r>
            <a:r>
              <a:rPr lang="en-US" dirty="0"/>
              <a:t> "The bill is currently undergoing parliamentary scrutiny, with the second reading scheduled for April 25, 2025. This means the bill is progressing, but it's still subject to change. We need to monitor its progress and be prepared to adapt our procedures accordingly."</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23</a:t>
            </a:fld>
            <a:endParaRPr lang="en-GB"/>
          </a:p>
        </p:txBody>
      </p:sp>
    </p:spTree>
    <p:extLst>
      <p:ext uri="{BB962C8B-B14F-4D97-AF65-F5344CB8AC3E}">
        <p14:creationId xmlns:p14="http://schemas.microsoft.com/office/powerpoint/2010/main" val="3504643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5A462-CDAF-F1B8-8801-1BE53C6ED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67AB1-DDAF-516B-EBF8-F2FD1B716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9F8828-EC93-521A-729F-F141DD555D37}"/>
              </a:ext>
            </a:extLst>
          </p:cNvPr>
          <p:cNvSpPr>
            <a:spLocks noGrp="1"/>
          </p:cNvSpPr>
          <p:nvPr>
            <p:ph type="body" idx="1"/>
          </p:nvPr>
        </p:nvSpPr>
        <p:spPr/>
        <p:txBody>
          <a:bodyPr/>
          <a:lstStyle/>
          <a:p>
            <a:r>
              <a:rPr lang="en-US" dirty="0"/>
              <a:t>We've covered a lot of ground today, and it's understandable if you have questions or need further guidance as these changes come into effect. Remember, navigating employment law can be complex, but you're not alone.</a:t>
            </a:r>
          </a:p>
          <a:p>
            <a:r>
              <a:rPr lang="en-US" dirty="0"/>
              <a:t>As part of our agreement with Supportis, we have access to their expert HR and Employment Law support, 24 hours a day, 7 days a week.</a:t>
            </a:r>
          </a:p>
          <a:p>
            <a:r>
              <a:rPr lang="en-US" b="1" dirty="0"/>
              <a:t>For any HR-related query, big or small, just give Supportis a call at 0161 603 2174 or drop them an email at advice@supportis.com.</a:t>
            </a:r>
            <a:endParaRPr lang="en-US" dirty="0"/>
          </a:p>
          <a:p>
            <a:r>
              <a:rPr lang="en-US" dirty="0"/>
              <a:t>They can assist us with </a:t>
            </a:r>
            <a:r>
              <a:rPr lang="en-US" i="1" dirty="0"/>
              <a:t>any</a:t>
            </a:r>
            <a:r>
              <a:rPr lang="en-US" dirty="0"/>
              <a:t> of the topics we've discussed today – from updating contracts and handbooks to navigating tricky situations with dismissals, leave requests, and more. Don't hesitate to use this valuable resource. It's there to help us ensure we're always compliant and handling things the right way. </a:t>
            </a:r>
            <a:r>
              <a:rPr lang="en-US" b="1" dirty="0"/>
              <a:t>And importantly, running things by Supportis first ensures we're definitely above board, compliant, and doing everything correctly.</a:t>
            </a:r>
            <a:endParaRPr lang="en-US" dirty="0"/>
          </a:p>
          <a:p>
            <a:endParaRPr lang="en-GB" dirty="0"/>
          </a:p>
        </p:txBody>
      </p:sp>
      <p:sp>
        <p:nvSpPr>
          <p:cNvPr id="4" name="Slide Number Placeholder 3">
            <a:extLst>
              <a:ext uri="{FF2B5EF4-FFF2-40B4-BE49-F238E27FC236}">
                <a16:creationId xmlns:a16="http://schemas.microsoft.com/office/drawing/2014/main" id="{0B630FC1-6706-9D01-BD8D-940BB8819D1C}"/>
              </a:ext>
            </a:extLst>
          </p:cNvPr>
          <p:cNvSpPr>
            <a:spLocks noGrp="1"/>
          </p:cNvSpPr>
          <p:nvPr>
            <p:ph type="sldNum" sz="quarter" idx="5"/>
          </p:nvPr>
        </p:nvSpPr>
        <p:spPr/>
        <p:txBody>
          <a:bodyPr/>
          <a:lstStyle/>
          <a:p>
            <a:fld id="{5FB20E9A-78DA-45E9-89EB-AC3D711CED31}" type="slidenum">
              <a:rPr lang="en-GB" smtClean="0"/>
              <a:t>24</a:t>
            </a:fld>
            <a:endParaRPr lang="en-GB"/>
          </a:p>
        </p:txBody>
      </p:sp>
    </p:spTree>
    <p:extLst>
      <p:ext uri="{BB962C8B-B14F-4D97-AF65-F5344CB8AC3E}">
        <p14:creationId xmlns:p14="http://schemas.microsoft.com/office/powerpoint/2010/main" val="187228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Employment Rights Bill is the foundation of these reforms. It introduces new protections for workers across various areas, which we'll explore in detail. Keep in mind that while the Bill is progressing, some specifics might evolve. We'll provide updates as they are confirmed."</a:t>
            </a:r>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3</a:t>
            </a:fld>
            <a:endParaRPr lang="en-GB"/>
          </a:p>
        </p:txBody>
      </p:sp>
    </p:spTree>
    <p:extLst>
      <p:ext uri="{BB962C8B-B14F-4D97-AF65-F5344CB8AC3E}">
        <p14:creationId xmlns:p14="http://schemas.microsoft.com/office/powerpoint/2010/main" val="136183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4</a:t>
            </a:fld>
            <a:endParaRPr lang="en-GB"/>
          </a:p>
        </p:txBody>
      </p:sp>
    </p:spTree>
    <p:extLst>
      <p:ext uri="{BB962C8B-B14F-4D97-AF65-F5344CB8AC3E}">
        <p14:creationId xmlns:p14="http://schemas.microsoft.com/office/powerpoint/2010/main" val="1786666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employees generally need two years of continuous service to be eligible to claim unfair dismissal. There are some exceptions, but this is the general rule. This qualifying period has been a cornerstone of UK employment law for many years."</a:t>
            </a:r>
          </a:p>
          <a:p>
            <a:pPr>
              <a:buFont typeface="Arial" panose="020B0604020202020204" pitchFamily="34" charset="0"/>
              <a:buChar char="•"/>
            </a:pPr>
            <a:r>
              <a:rPr lang="en-US" b="1" dirty="0"/>
              <a:t>Proposed Changes:</a:t>
            </a:r>
            <a:r>
              <a:rPr lang="en-US" dirty="0"/>
              <a:t> </a:t>
            </a:r>
            <a:r>
              <a:rPr lang="en-US" b="1" dirty="0"/>
              <a:t>Removal of 2-Year Qualifying Period:</a:t>
            </a:r>
            <a:r>
              <a:rPr lang="en-US" dirty="0"/>
              <a:t> "The most significant proposed change is the removal of the two-year qualifying period. This means employees could potentially bring unfair dismissal claims from day one of their employment. This is a major shift and will require employers to rethink their approach to managing new hires and probationary periods."</a:t>
            </a:r>
          </a:p>
          <a:p>
            <a:pPr>
              <a:buFont typeface="Arial" panose="020B0604020202020204" pitchFamily="34" charset="0"/>
              <a:buChar char="•"/>
            </a:pPr>
            <a:r>
              <a:rPr lang="en-US" b="1" dirty="0"/>
              <a:t>Greater Scope to Dismiss During "Initial" Period:</a:t>
            </a:r>
            <a:r>
              <a:rPr lang="en-US" dirty="0"/>
              <a:t> "While the 2-year rule is being removed, there's likely to be a provision allowing for easier dismissals during an initial period of employment, potentially nine months. This initial period will likely have a modified test for unfair dismissal, offering some balance. However, it's crucial to remember that even during this period, dismissals must be handled fairly and lawfully."</a:t>
            </a:r>
          </a:p>
          <a:p>
            <a:pPr>
              <a:buFont typeface="Arial" panose="020B0604020202020204" pitchFamily="34" charset="0"/>
              <a:buChar char="•"/>
            </a:pPr>
            <a:r>
              <a:rPr lang="en-US" b="1" dirty="0"/>
              <a:t>Employer Impact:</a:t>
            </a:r>
            <a:r>
              <a:rPr lang="en-US" dirty="0"/>
              <a:t> </a:t>
            </a:r>
            <a:r>
              <a:rPr lang="en-US" b="1" dirty="0"/>
              <a:t>Requirement for Robust Processes:</a:t>
            </a:r>
            <a:r>
              <a:rPr lang="en-US" dirty="0"/>
              <a:t> "These changes will necessitate robust HR processes from the outset. You'll need meticulous documentation of performance reviews, disciplinary procedures, and reasons for dismissal, even for new hires. This is essential to </a:t>
            </a:r>
            <a:r>
              <a:rPr lang="en-US" dirty="0" err="1"/>
              <a:t>minimise</a:t>
            </a:r>
            <a:r>
              <a:rPr lang="en-US" dirty="0"/>
              <a:t> the risk of unfair dismissal claims."</a:t>
            </a:r>
          </a:p>
          <a:p>
            <a:pPr>
              <a:buFont typeface="Arial" panose="020B0604020202020204" pitchFamily="34" charset="0"/>
              <a:buChar char="•"/>
            </a:pPr>
            <a:r>
              <a:rPr lang="en-US" b="1" dirty="0"/>
              <a:t>Upskilling Managers:</a:t>
            </a:r>
            <a:r>
              <a:rPr lang="en-US" dirty="0"/>
              <a:t> "Managers will need training on how to handle recruitment, performance management, and dismissals effectively and fairly. They need to understand the new rules and the importance of following due process. Consistent and fair treatment of all employees is paramount."</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5</a:t>
            </a:fld>
            <a:endParaRPr lang="en-GB"/>
          </a:p>
        </p:txBody>
      </p:sp>
    </p:spTree>
    <p:extLst>
      <p:ext uri="{BB962C8B-B14F-4D97-AF65-F5344CB8AC3E}">
        <p14:creationId xmlns:p14="http://schemas.microsoft.com/office/powerpoint/2010/main" val="112562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there's nothing explicitly in law preventing an employer from dismissing employees and offering them new contracts. However, this practice has been heavily </a:t>
            </a:r>
            <a:r>
              <a:rPr lang="en-US" dirty="0" err="1"/>
              <a:t>criticised</a:t>
            </a:r>
            <a:r>
              <a:rPr lang="en-US" dirty="0"/>
              <a:t>, particularly when used aggressively to force employees to accept worse terms."</a:t>
            </a:r>
          </a:p>
          <a:p>
            <a:pPr>
              <a:buFont typeface="Arial" panose="020B0604020202020204" pitchFamily="34" charset="0"/>
              <a:buChar char="•"/>
            </a:pPr>
            <a:r>
              <a:rPr lang="en-US" dirty="0"/>
              <a:t>"A new statutory Code of Practice has been introduced, outlining the steps employers should take when using fire and rehire. While not legally binding in itself, it sets out expected standards and can be taken into account by employment tribunals."</a:t>
            </a:r>
          </a:p>
          <a:p>
            <a:pPr>
              <a:buFont typeface="Arial" panose="020B0604020202020204" pitchFamily="34" charset="0"/>
              <a:buChar char="•"/>
            </a:pPr>
            <a:r>
              <a:rPr lang="en-US" b="1" dirty="0"/>
              <a:t>Proposed Changes:</a:t>
            </a:r>
            <a:r>
              <a:rPr lang="en-US" dirty="0"/>
              <a:t> </a:t>
            </a:r>
            <a:r>
              <a:rPr lang="en-US" b="1" dirty="0"/>
              <a:t>Change to Unfair Dismissal Law:</a:t>
            </a:r>
            <a:r>
              <a:rPr lang="en-US" dirty="0"/>
              <a:t> "The key proposed change is an amendment to unfair dismissal law. Dismissals connected to fire and rehire situations will be considered automatically unfair </a:t>
            </a:r>
            <a:r>
              <a:rPr lang="en-US" i="1" dirty="0"/>
              <a:t>unless</a:t>
            </a:r>
            <a:r>
              <a:rPr lang="en-US" dirty="0"/>
              <a:t> the employer can demonstrate two things:" </a:t>
            </a:r>
          </a:p>
          <a:p>
            <a:pPr marL="742950" lvl="1" indent="-285750">
              <a:buFont typeface="Arial" panose="020B0604020202020204" pitchFamily="34" charset="0"/>
              <a:buChar char="•"/>
            </a:pPr>
            <a:r>
              <a:rPr lang="en-US" b="1" dirty="0"/>
              <a:t>Financial Difficulties:</a:t>
            </a:r>
            <a:r>
              <a:rPr lang="en-US" dirty="0"/>
              <a:t> "Firstly, they must show they were facing financial difficulties that made the change to contractual terms absolutely necessary."</a:t>
            </a:r>
          </a:p>
          <a:p>
            <a:pPr marL="742950" lvl="1" indent="-285750">
              <a:buFont typeface="Arial" panose="020B0604020202020204" pitchFamily="34" charset="0"/>
              <a:buChar char="•"/>
            </a:pPr>
            <a:r>
              <a:rPr lang="en-US" b="1" dirty="0"/>
              <a:t>Unavoidable Need:</a:t>
            </a:r>
            <a:r>
              <a:rPr lang="en-US" dirty="0"/>
              <a:t> "Secondly, they must prove that making the changes through dismissal and rehire was unavoidable – that all other options had been thoroughly explored and exhausted."</a:t>
            </a:r>
          </a:p>
          <a:p>
            <a:pPr>
              <a:buFont typeface="Arial" panose="020B0604020202020204" pitchFamily="34" charset="0"/>
              <a:buChar char="•"/>
            </a:pPr>
            <a:r>
              <a:rPr lang="en-US" b="1" dirty="0"/>
              <a:t>High Threshold:</a:t>
            </a:r>
            <a:r>
              <a:rPr lang="en-US" dirty="0"/>
              <a:t> "This sets a very high bar for employers to justify fire and rehire. It essentially means it will only be permissible as a last resort in situations of genuine financial crisis."</a:t>
            </a:r>
          </a:p>
          <a:p>
            <a:pPr>
              <a:buFont typeface="Arial" panose="020B0604020202020204" pitchFamily="34" charset="0"/>
              <a:buChar char="•"/>
            </a:pPr>
            <a:r>
              <a:rPr lang="en-US" b="1" dirty="0"/>
              <a:t>Employer Impact:</a:t>
            </a:r>
            <a:r>
              <a:rPr lang="en-US" dirty="0"/>
              <a:t> </a:t>
            </a:r>
            <a:r>
              <a:rPr lang="en-US" b="1" dirty="0"/>
              <a:t>Greater Caution:</a:t>
            </a:r>
            <a:r>
              <a:rPr lang="en-US" dirty="0"/>
              <a:t> "Employers will need to exercise far greater caution when considering fire and rehire. It will no longer be a tool to simply impose new terms. They'll need to demonstrate a genuine business need and exhaust all alternatives."</a:t>
            </a:r>
          </a:p>
          <a:p>
            <a:pPr>
              <a:buFont typeface="Arial" panose="020B0604020202020204" pitchFamily="34" charset="0"/>
              <a:buChar char="•"/>
            </a:pPr>
            <a:r>
              <a:rPr lang="en-US" b="1" dirty="0"/>
              <a:t>Robust Consultation:</a:t>
            </a:r>
            <a:r>
              <a:rPr lang="en-US" dirty="0"/>
              <a:t> "Thorough consultation with employees and potentially </a:t>
            </a:r>
            <a:r>
              <a:rPr lang="en-US" dirty="0" err="1"/>
              <a:t>recognised</a:t>
            </a:r>
            <a:r>
              <a:rPr lang="en-US" dirty="0"/>
              <a:t> trade unions is crucial. Employers must be able to show they've engaged meaningfully and explored all options before resorting to dismissal and rehire."</a:t>
            </a:r>
          </a:p>
          <a:p>
            <a:pPr>
              <a:buFont typeface="Arial" panose="020B0604020202020204" pitchFamily="34" charset="0"/>
              <a:buChar char="•"/>
            </a:pPr>
            <a:r>
              <a:rPr lang="en-US" b="1" dirty="0"/>
              <a:t>Evidentiary Burden:</a:t>
            </a:r>
            <a:r>
              <a:rPr lang="en-US" dirty="0"/>
              <a:t> "Employers should meticulously document the financial difficulties they face, the alternatives explored, and the consultation process. They'll need strong evidence to defend their actions in an employment tribunal."</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6</a:t>
            </a:fld>
            <a:endParaRPr lang="en-GB"/>
          </a:p>
        </p:txBody>
      </p:sp>
    </p:spTree>
    <p:extLst>
      <p:ext uri="{BB962C8B-B14F-4D97-AF65-F5344CB8AC3E}">
        <p14:creationId xmlns:p14="http://schemas.microsoft.com/office/powerpoint/2010/main" val="2795822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employers have a legal obligation to consult collectively with employee representatives (typically trade unions or elected representatives) if they propose to make 20 or more employees redundant 'at one establishment' within a 90-day period."</a:t>
            </a:r>
          </a:p>
          <a:p>
            <a:pPr>
              <a:buFont typeface="Arial" panose="020B0604020202020204" pitchFamily="34" charset="0"/>
              <a:buChar char="•"/>
            </a:pPr>
            <a:r>
              <a:rPr lang="en-US" dirty="0"/>
              <a:t>"The key phrase here is 'at one establishment.' This has often been interpreted as a single physical location. This definition has, in some cases, allowed larger employers to avoid collective consultation by managing redundancies across multiple sites, even if the total number of redundancies exceeds 20."</a:t>
            </a:r>
          </a:p>
          <a:p>
            <a:pPr>
              <a:buFont typeface="Arial" panose="020B0604020202020204" pitchFamily="34" charset="0"/>
              <a:buChar char="•"/>
            </a:pPr>
            <a:r>
              <a:rPr lang="en-US" b="1" dirty="0"/>
              <a:t>Proposed Changes:</a:t>
            </a:r>
            <a:r>
              <a:rPr lang="en-US" dirty="0"/>
              <a:t> </a:t>
            </a:r>
            <a:r>
              <a:rPr lang="en-US" b="1" dirty="0"/>
              <a:t>Removal of "at one establishment":</a:t>
            </a:r>
            <a:r>
              <a:rPr lang="en-US" dirty="0"/>
              <a:t> "The most significant proposed change is the removal of the phrase 'at one establishment.' This means the duty to consult collectively will apply to any proposed redundancies of 20 or more employees within a 90-day period, </a:t>
            </a:r>
            <a:r>
              <a:rPr lang="en-US" i="1" dirty="0"/>
              <a:t>regardless</a:t>
            </a:r>
            <a:r>
              <a:rPr lang="en-US" dirty="0"/>
              <a:t> of where those employees are based."</a:t>
            </a:r>
          </a:p>
          <a:p>
            <a:pPr>
              <a:buFont typeface="Arial" panose="020B0604020202020204" pitchFamily="34" charset="0"/>
              <a:buChar char="•"/>
            </a:pPr>
            <a:r>
              <a:rPr lang="en-US" b="1" dirty="0"/>
              <a:t>Focus on Total Number:</a:t>
            </a:r>
            <a:r>
              <a:rPr lang="en-US" dirty="0"/>
              <a:t> "The trigger for collective consultation will now be based solely on the </a:t>
            </a:r>
            <a:r>
              <a:rPr lang="en-US" i="1" dirty="0"/>
              <a:t>total number</a:t>
            </a:r>
            <a:r>
              <a:rPr lang="en-US" dirty="0"/>
              <a:t> of proposed redundancies across the organisation, not the number at each individual location."</a:t>
            </a:r>
          </a:p>
          <a:p>
            <a:pPr>
              <a:buFont typeface="Arial" panose="020B0604020202020204" pitchFamily="34" charset="0"/>
              <a:buChar char="•"/>
            </a:pPr>
            <a:r>
              <a:rPr lang="en-US" b="1" dirty="0"/>
              <a:t>Employer Impact:</a:t>
            </a:r>
            <a:r>
              <a:rPr lang="en-US" dirty="0"/>
              <a:t> </a:t>
            </a:r>
            <a:r>
              <a:rPr lang="en-US" b="1" dirty="0"/>
              <a:t>Significant Impact on Multi-Site Employers:</a:t>
            </a:r>
            <a:r>
              <a:rPr lang="en-US" dirty="0"/>
              <a:t> "This change will have a significant impact on businesses with multiple sites. They will need to adopt a more centralised approach to managing redundancies and will be subject to collective consultation requirements more frequently."</a:t>
            </a:r>
          </a:p>
          <a:p>
            <a:pPr>
              <a:buFont typeface="Arial" panose="020B0604020202020204" pitchFamily="34" charset="0"/>
              <a:buChar char="•"/>
            </a:pPr>
            <a:r>
              <a:rPr lang="en-US" b="1" dirty="0"/>
              <a:t>Increased Frequency of Consultation:</a:t>
            </a:r>
            <a:r>
              <a:rPr lang="en-US" dirty="0"/>
              <a:t> "Multi-site employers will likely find themselves needing to conduct collective consultation much more often, as redundancies across different branches or offices will now count towards the 20-employee threshold."</a:t>
            </a:r>
          </a:p>
          <a:p>
            <a:pPr>
              <a:buFont typeface="Arial" panose="020B0604020202020204" pitchFamily="34" charset="0"/>
              <a:buChar char="•"/>
            </a:pPr>
            <a:r>
              <a:rPr lang="en-US" b="1" dirty="0"/>
              <a:t>Need for Centralised Systems:</a:t>
            </a:r>
            <a:r>
              <a:rPr lang="en-US" dirty="0"/>
              <a:t> "Organisations will need to implement centralised systems to track proposed redundancies across all locations. This will enable them to identify when the 20-employee threshold is met and trigger the collective consultation process."</a:t>
            </a:r>
          </a:p>
          <a:p>
            <a:pPr>
              <a:buFont typeface="Arial" panose="020B0604020202020204" pitchFamily="34" charset="0"/>
              <a:buChar char="•"/>
            </a:pPr>
            <a:r>
              <a:rPr lang="en-US" b="1" dirty="0"/>
              <a:t>Potential Removal of Site Autonomy:</a:t>
            </a:r>
            <a:r>
              <a:rPr lang="en-US" dirty="0"/>
              <a:t> "This change may also mean a reduction in autonomy for individual sites in making redundancy decisions. Central HR or a dedicated restructuring team will likely take a more prominent role."</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7</a:t>
            </a:fld>
            <a:endParaRPr lang="en-GB"/>
          </a:p>
        </p:txBody>
      </p:sp>
    </p:spTree>
    <p:extLst>
      <p:ext uri="{BB962C8B-B14F-4D97-AF65-F5344CB8AC3E}">
        <p14:creationId xmlns:p14="http://schemas.microsoft.com/office/powerpoint/2010/main" val="185284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there's no specific statutory right to guaranteed hours for workers on </a:t>
            </a:r>
            <a:r>
              <a:rPr lang="en-US" dirty="0" err="1"/>
              <a:t>zero-hour</a:t>
            </a:r>
            <a:r>
              <a:rPr lang="en-US" dirty="0"/>
              <a:t> contracts. Their work and pay depend on the availability of work and the employer's discretion."</a:t>
            </a:r>
          </a:p>
          <a:p>
            <a:pPr>
              <a:buFont typeface="Arial" panose="020B0604020202020204" pitchFamily="34" charset="0"/>
              <a:buChar char="•"/>
            </a:pPr>
            <a:r>
              <a:rPr lang="en-US" dirty="0"/>
              <a:t>"This lack of guaranteed hours can lead to significant financial insecurity and unpredictability for workers."</a:t>
            </a:r>
          </a:p>
          <a:p>
            <a:pPr>
              <a:buFont typeface="Arial" panose="020B0604020202020204" pitchFamily="34" charset="0"/>
              <a:buChar char="•"/>
            </a:pPr>
            <a:r>
              <a:rPr lang="en-US" b="1" dirty="0"/>
              <a:t>Proposed Changes:</a:t>
            </a:r>
            <a:r>
              <a:rPr lang="en-US" dirty="0"/>
              <a:t> </a:t>
            </a:r>
            <a:r>
              <a:rPr lang="en-US" b="1" dirty="0"/>
              <a:t>Right to Guaranteed Hours:</a:t>
            </a:r>
            <a:r>
              <a:rPr lang="en-US" dirty="0"/>
              <a:t> "The key proposed change is the introduction of a right to guaranteed hours for eligible </a:t>
            </a:r>
            <a:r>
              <a:rPr lang="en-US" dirty="0" err="1"/>
              <a:t>zero-hour</a:t>
            </a:r>
            <a:r>
              <a:rPr lang="en-US" dirty="0"/>
              <a:t> workers. If a worker regularly works a certain number of hours over a reference period (expected to be 12 weeks), they will have the right to request guaranteed hours reflecting their regular work pattern."</a:t>
            </a:r>
          </a:p>
          <a:p>
            <a:pPr>
              <a:buFont typeface="Arial" panose="020B0604020202020204" pitchFamily="34" charset="0"/>
              <a:buChar char="•"/>
            </a:pPr>
            <a:r>
              <a:rPr lang="en-US" b="1" dirty="0"/>
              <a:t>Reference Period:</a:t>
            </a:r>
            <a:r>
              <a:rPr lang="en-US" dirty="0"/>
              <a:t> "The 12-week reference period will be crucial in determining eligibility. It will likely involve assessing the average hours worked over those 12 weeks."</a:t>
            </a:r>
          </a:p>
          <a:p>
            <a:pPr>
              <a:buFont typeface="Arial" panose="020B0604020202020204" pitchFamily="34" charset="0"/>
              <a:buChar char="•"/>
            </a:pPr>
            <a:r>
              <a:rPr lang="en-US" b="1" dirty="0"/>
              <a:t>Process for Requesting Guaranteed Hours:</a:t>
            </a:r>
            <a:r>
              <a:rPr lang="en-US" dirty="0"/>
              <a:t> "There will be a process for workers to request guaranteed hours. The details of this process, including eligibility criteria and how often requests can be made, will be set out in future regulations."</a:t>
            </a:r>
          </a:p>
          <a:p>
            <a:pPr>
              <a:buFont typeface="Arial" panose="020B0604020202020204" pitchFamily="34" charset="0"/>
              <a:buChar char="•"/>
            </a:pPr>
            <a:r>
              <a:rPr lang="en-US" b="1" dirty="0"/>
              <a:t>Employer Obligation:</a:t>
            </a:r>
            <a:r>
              <a:rPr lang="en-US" dirty="0"/>
              <a:t> "Employers will have a duty to consider these requests reasonably. They cannot unreasonably refuse a request for guaranteed hours if the worker meets the eligibility criteria."</a:t>
            </a:r>
          </a:p>
          <a:p>
            <a:pPr>
              <a:buFont typeface="Arial" panose="020B0604020202020204" pitchFamily="34" charset="0"/>
              <a:buChar char="•"/>
            </a:pPr>
            <a:r>
              <a:rPr lang="en-US" b="1" dirty="0"/>
              <a:t>Agency Workers:</a:t>
            </a:r>
            <a:r>
              <a:rPr lang="en-US" dirty="0"/>
              <a:t> "The slide mentions further provisions to follow in relation to agency workers. This is important to note, as there's often overlap between </a:t>
            </a:r>
            <a:r>
              <a:rPr lang="en-US" dirty="0" err="1"/>
              <a:t>zero-hour</a:t>
            </a:r>
            <a:r>
              <a:rPr lang="en-US" dirty="0"/>
              <a:t> contracts and agency work. We'll need to wait for further details on how these provisions will impact agency workers."</a:t>
            </a:r>
          </a:p>
          <a:p>
            <a:pPr>
              <a:buFont typeface="Arial" panose="020B0604020202020204" pitchFamily="34" charset="0"/>
              <a:buChar char="•"/>
            </a:pPr>
            <a:r>
              <a:rPr lang="en-US" b="1" dirty="0"/>
              <a:t>Employer Impact:</a:t>
            </a:r>
            <a:r>
              <a:rPr lang="en-US" dirty="0"/>
              <a:t> </a:t>
            </a:r>
            <a:r>
              <a:rPr lang="en-US" b="1" dirty="0"/>
              <a:t>Review of Current Arrangements:</a:t>
            </a:r>
            <a:r>
              <a:rPr lang="en-US" dirty="0"/>
              <a:t> "Employers using </a:t>
            </a:r>
            <a:r>
              <a:rPr lang="en-US" dirty="0" err="1"/>
              <a:t>zero-hour</a:t>
            </a:r>
            <a:r>
              <a:rPr lang="en-US" dirty="0"/>
              <a:t> contracts will need to review their current arrangements to assess the potential impact of these changes. They need to identify how many workers might be eligible for guaranteed hours and how this might affect workforce planning and budgeting."</a:t>
            </a:r>
          </a:p>
          <a:p>
            <a:pPr>
              <a:buFont typeface="Arial" panose="020B0604020202020204" pitchFamily="34" charset="0"/>
              <a:buChar char="•"/>
            </a:pPr>
            <a:r>
              <a:rPr lang="en-US" b="1" dirty="0"/>
              <a:t>Process Implementation:</a:t>
            </a:r>
            <a:r>
              <a:rPr lang="en-US" dirty="0"/>
              <a:t> "Businesses will need to have processes in place to manage requests for guaranteed hours, including a system for tracking hours worked and assessing eligibility."</a:t>
            </a:r>
          </a:p>
          <a:p>
            <a:pPr>
              <a:buFont typeface="Arial" panose="020B0604020202020204" pitchFamily="34" charset="0"/>
              <a:buChar char="•"/>
            </a:pPr>
            <a:r>
              <a:rPr lang="en-US" b="1" dirty="0"/>
              <a:t>Potential Cost Implications:</a:t>
            </a:r>
            <a:r>
              <a:rPr lang="en-US" dirty="0"/>
              <a:t> "There may be cost implications if employers are required to guarantee a certain number of hours to workers, even if there's not always work available. This needs to be factored into workforce planning."</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8</a:t>
            </a:fld>
            <a:endParaRPr lang="en-GB"/>
          </a:p>
        </p:txBody>
      </p:sp>
    </p:spTree>
    <p:extLst>
      <p:ext uri="{BB962C8B-B14F-4D97-AF65-F5344CB8AC3E}">
        <p14:creationId xmlns:p14="http://schemas.microsoft.com/office/powerpoint/2010/main" val="3365192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Current Position:</a:t>
            </a:r>
            <a:r>
              <a:rPr lang="en-US" dirty="0"/>
              <a:t> "Currently, there's no specific statutory protection for workers when shifts are canceled or significantly delayed by the employer. Workers on </a:t>
            </a:r>
            <a:r>
              <a:rPr lang="en-US" dirty="0" err="1"/>
              <a:t>zero-hour</a:t>
            </a:r>
            <a:r>
              <a:rPr lang="en-US" dirty="0"/>
              <a:t> contracts and other flexible arrangements are particularly vulnerable to this type of unpredictability."</a:t>
            </a:r>
          </a:p>
          <a:p>
            <a:pPr>
              <a:buFont typeface="Arial" panose="020B0604020202020204" pitchFamily="34" charset="0"/>
              <a:buChar char="•"/>
            </a:pPr>
            <a:r>
              <a:rPr lang="en-US" dirty="0"/>
              <a:t>"This lack of protection can make it difficult for workers to plan their lives, manage childcare, or ensure a stable income."</a:t>
            </a:r>
          </a:p>
          <a:p>
            <a:pPr>
              <a:buFont typeface="Arial" panose="020B0604020202020204" pitchFamily="34" charset="0"/>
              <a:buChar char="•"/>
            </a:pPr>
            <a:r>
              <a:rPr lang="en-US" b="1" dirty="0"/>
              <a:t>Proposed Changes:</a:t>
            </a:r>
            <a:r>
              <a:rPr lang="en-US" dirty="0"/>
              <a:t> </a:t>
            </a:r>
            <a:r>
              <a:rPr lang="en-US" b="1" dirty="0"/>
              <a:t>New Obligations on Employers:</a:t>
            </a:r>
            <a:r>
              <a:rPr lang="en-US" dirty="0"/>
              <a:t> "The key proposed change is the introduction of new obligations on employers regarding shift changes and cancellations. Employers will be required to:" </a:t>
            </a:r>
          </a:p>
          <a:p>
            <a:pPr marL="742950" lvl="1" indent="-285750">
              <a:buFont typeface="Arial" panose="020B0604020202020204" pitchFamily="34" charset="0"/>
              <a:buChar char="•"/>
            </a:pPr>
            <a:r>
              <a:rPr lang="en-US" b="1" dirty="0"/>
              <a:t>Give Reasonable Notice:</a:t>
            </a:r>
            <a:r>
              <a:rPr lang="en-US" dirty="0"/>
              <a:t> "Provide reasonable notice of any changes to scheduled shifts. The definition of 'reasonable notice' will likely be set out in future regulations, but it's expected to be longer than the current often very short or non-existent notice periods."</a:t>
            </a:r>
          </a:p>
          <a:p>
            <a:pPr marL="742950" lvl="1" indent="-285750">
              <a:buFont typeface="Arial" panose="020B0604020202020204" pitchFamily="34" charset="0"/>
              <a:buChar char="•"/>
            </a:pPr>
            <a:r>
              <a:rPr lang="en-US" b="1" dirty="0"/>
              <a:t>Payment for Cancelled or Delayed Shifts:</a:t>
            </a:r>
            <a:r>
              <a:rPr lang="en-US" dirty="0"/>
              <a:t> "Provide compensation to workers when shifts are canceled or significantly delayed with insufficient notice. This payment will likely act as a deterrent against last-minute changes and provide some financial security for affected workers."</a:t>
            </a:r>
          </a:p>
          <a:p>
            <a:pPr>
              <a:buFont typeface="Arial" panose="020B0604020202020204" pitchFamily="34" charset="0"/>
              <a:buChar char="•"/>
            </a:pPr>
            <a:r>
              <a:rPr lang="en-US" b="1" dirty="0"/>
              <a:t>Scope:</a:t>
            </a:r>
            <a:r>
              <a:rPr lang="en-US" dirty="0"/>
              <a:t> "These new obligations will apply primarily to </a:t>
            </a:r>
            <a:r>
              <a:rPr lang="en-US" dirty="0" err="1"/>
              <a:t>zero-hour</a:t>
            </a:r>
            <a:r>
              <a:rPr lang="en-US" dirty="0"/>
              <a:t> workers and other workers with similar flexible or unpredictable work patterns."</a:t>
            </a:r>
          </a:p>
          <a:p>
            <a:pPr>
              <a:buFont typeface="Arial" panose="020B0604020202020204" pitchFamily="34" charset="0"/>
              <a:buChar char="•"/>
            </a:pPr>
            <a:r>
              <a:rPr lang="en-US" b="1" dirty="0"/>
              <a:t>Employer Impact:</a:t>
            </a:r>
            <a:r>
              <a:rPr lang="en-US" dirty="0"/>
              <a:t> </a:t>
            </a:r>
            <a:r>
              <a:rPr lang="en-US" b="1" dirty="0"/>
              <a:t>Review of Current Practices:</a:t>
            </a:r>
            <a:r>
              <a:rPr lang="en-US" dirty="0"/>
              <a:t> "Employers will need to review their current practices regarding scheduling and shift changes. They need to assess how often they make changes with short notice and identify areas for improvement."</a:t>
            </a:r>
          </a:p>
          <a:p>
            <a:pPr>
              <a:buFont typeface="Arial" panose="020B0604020202020204" pitchFamily="34" charset="0"/>
              <a:buChar char="•"/>
            </a:pPr>
            <a:r>
              <a:rPr lang="en-US" b="1" dirty="0"/>
              <a:t>Process Implementation:</a:t>
            </a:r>
            <a:r>
              <a:rPr lang="en-US" dirty="0"/>
              <a:t> "Businesses will need to implement new processes for notifying workers of shift changes and cancellations, as well as for calculating and processing payments for affected workers."</a:t>
            </a:r>
          </a:p>
          <a:p>
            <a:pPr>
              <a:buFont typeface="Arial" panose="020B0604020202020204" pitchFamily="34" charset="0"/>
              <a:buChar char="•"/>
            </a:pPr>
            <a:r>
              <a:rPr lang="en-US" b="1" dirty="0"/>
              <a:t>Potential Cost Implications:</a:t>
            </a:r>
            <a:r>
              <a:rPr lang="en-US" dirty="0"/>
              <a:t> "There may be cost implications associated with compensating workers for canceled or delayed shifts. This needs to be factored into workforce planning and budgeting."</a:t>
            </a:r>
          </a:p>
          <a:p>
            <a:pPr>
              <a:buFont typeface="Arial" panose="020B0604020202020204" pitchFamily="34" charset="0"/>
              <a:buChar char="•"/>
            </a:pPr>
            <a:r>
              <a:rPr lang="en-US" b="1" dirty="0"/>
              <a:t>Improved Communication:</a:t>
            </a:r>
            <a:r>
              <a:rPr lang="en-US" dirty="0"/>
              <a:t> "These changes will necessitate improved communication and coordination between employers and workers regarding scheduling and shift changes."</a:t>
            </a:r>
          </a:p>
          <a:p>
            <a:endParaRPr lang="en-GB" dirty="0"/>
          </a:p>
        </p:txBody>
      </p:sp>
      <p:sp>
        <p:nvSpPr>
          <p:cNvPr id="4" name="Slide Number Placeholder 3"/>
          <p:cNvSpPr>
            <a:spLocks noGrp="1"/>
          </p:cNvSpPr>
          <p:nvPr>
            <p:ph type="sldNum" sz="quarter" idx="5"/>
          </p:nvPr>
        </p:nvSpPr>
        <p:spPr/>
        <p:txBody>
          <a:bodyPr/>
          <a:lstStyle/>
          <a:p>
            <a:fld id="{5FB20E9A-78DA-45E9-89EB-AC3D711CED31}" type="slidenum">
              <a:rPr lang="en-GB" smtClean="0"/>
              <a:t>9</a:t>
            </a:fld>
            <a:endParaRPr lang="en-GB"/>
          </a:p>
        </p:txBody>
      </p:sp>
    </p:spTree>
    <p:extLst>
      <p:ext uri="{BB962C8B-B14F-4D97-AF65-F5344CB8AC3E}">
        <p14:creationId xmlns:p14="http://schemas.microsoft.com/office/powerpoint/2010/main" val="282561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1DC3-6CC1-E559-8FFC-CC58D1796B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0C4BE3-AA05-6801-6B56-C3C046F3C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A25FFE-B5A3-18EB-3E3B-B2C0E2AFAE80}"/>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5" name="Footer Placeholder 4">
            <a:extLst>
              <a:ext uri="{FF2B5EF4-FFF2-40B4-BE49-F238E27FC236}">
                <a16:creationId xmlns:a16="http://schemas.microsoft.com/office/drawing/2014/main" id="{15789840-6F0A-225E-A801-17CD88A50E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39724D-DD64-6608-F8CE-80082217E2D6}"/>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896361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C083-EB1F-3869-B3B5-CC1EB3718B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8CEFF3-486F-C902-9757-C8A7DA8409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036986-321E-A801-4948-7176B1B4FA11}"/>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5" name="Footer Placeholder 4">
            <a:extLst>
              <a:ext uri="{FF2B5EF4-FFF2-40B4-BE49-F238E27FC236}">
                <a16:creationId xmlns:a16="http://schemas.microsoft.com/office/drawing/2014/main" id="{93DDB54A-9E02-C414-1E8C-7CCBA5717B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D0672A-C0CE-853E-8293-EA6C775DCC5E}"/>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1423213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1E7D45-0B32-25DF-58A6-A62B22D159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BE934F-B6C5-3BEF-22FA-D2A87BA54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1E0409-996E-230C-A878-4BEE2DFC89E8}"/>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5" name="Footer Placeholder 4">
            <a:extLst>
              <a:ext uri="{FF2B5EF4-FFF2-40B4-BE49-F238E27FC236}">
                <a16:creationId xmlns:a16="http://schemas.microsoft.com/office/drawing/2014/main" id="{3B811DAD-E9B5-9F34-3026-B30800B21B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6BE3F5-CF7E-041A-C08F-E32EA1B20440}"/>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337568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7E174-2251-C9EF-FB58-3FADC23260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33CB38-403D-6525-8EC0-85DBDBCB6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B7D3A5-DE2A-E23B-5808-0B46313ADE3E}"/>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5" name="Footer Placeholder 4">
            <a:extLst>
              <a:ext uri="{FF2B5EF4-FFF2-40B4-BE49-F238E27FC236}">
                <a16:creationId xmlns:a16="http://schemas.microsoft.com/office/drawing/2014/main" id="{F6B1DD0A-A116-C069-8BCF-2D654F6591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8C61AA-7E28-074A-48E4-BA51650AF31F}"/>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415317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B0A1-CD7D-1DF9-5499-CA979F6157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941061-766C-193A-0A48-17FE66F9B1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44B47C-2D46-029B-7AFE-48017FC752E5}"/>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5" name="Footer Placeholder 4">
            <a:extLst>
              <a:ext uri="{FF2B5EF4-FFF2-40B4-BE49-F238E27FC236}">
                <a16:creationId xmlns:a16="http://schemas.microsoft.com/office/drawing/2014/main" id="{E49E6D0A-21F4-CA76-F86C-9C37CE8C6B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76B229-C4BB-4B7F-8084-6A41368918AF}"/>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204560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7F15-20A4-56D1-CB2C-F40ABEE991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5950D3-422E-A452-A5B2-B899648B25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54BC71-3B53-97CA-E51A-5E35BDBDD1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380E22-712E-5ED8-C268-3DD9532EAD82}"/>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6" name="Footer Placeholder 5">
            <a:extLst>
              <a:ext uri="{FF2B5EF4-FFF2-40B4-BE49-F238E27FC236}">
                <a16:creationId xmlns:a16="http://schemas.microsoft.com/office/drawing/2014/main" id="{12BD79CB-6CE3-15F2-501A-E2F33326D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29756B-61A4-9593-1F9B-F32FF268D9CC}"/>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68902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8D99-220C-182F-4C7A-9200380BB9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544488-36BE-4A24-6E66-A3B8C92D11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83538F-1256-425B-8116-794228F00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FBF67C-A86D-BB1E-F8CD-9340EB6EC1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255C30-01B4-E2AC-7B6A-F97794B6BA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7392AC-FE81-487A-876A-06023A6EEA49}"/>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8" name="Footer Placeholder 7">
            <a:extLst>
              <a:ext uri="{FF2B5EF4-FFF2-40B4-BE49-F238E27FC236}">
                <a16:creationId xmlns:a16="http://schemas.microsoft.com/office/drawing/2014/main" id="{6303F729-89FD-512A-0F85-042A140B30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7E54C2-7F46-76F2-4983-76B9F7139623}"/>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125077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10AE-734F-9583-D62B-995B8C8611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226428-74A1-13CD-4849-E915979AE862}"/>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4" name="Footer Placeholder 3">
            <a:extLst>
              <a:ext uri="{FF2B5EF4-FFF2-40B4-BE49-F238E27FC236}">
                <a16:creationId xmlns:a16="http://schemas.microsoft.com/office/drawing/2014/main" id="{DC2FB4BC-0AD7-ACA9-C748-7F43A9C4B3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90343-6247-C9A5-0DCB-20CC39BB3319}"/>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197896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3228A-7623-E330-9B36-B04DE87AA65E}"/>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3" name="Footer Placeholder 2">
            <a:extLst>
              <a:ext uri="{FF2B5EF4-FFF2-40B4-BE49-F238E27FC236}">
                <a16:creationId xmlns:a16="http://schemas.microsoft.com/office/drawing/2014/main" id="{B879673B-FE9B-484A-A172-DEE7D2DBF8D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75DB187-31DE-6F2E-0796-A028585CAA77}"/>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406065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B3F9-B6EB-9539-1A87-FC7866495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9714BE-9197-CD25-20EC-9A61443D5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E05837-675E-E649-5A9D-954A6492D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DD47E-E61D-343C-6F84-DDE0BA8A0E97}"/>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6" name="Footer Placeholder 5">
            <a:extLst>
              <a:ext uri="{FF2B5EF4-FFF2-40B4-BE49-F238E27FC236}">
                <a16:creationId xmlns:a16="http://schemas.microsoft.com/office/drawing/2014/main" id="{356A3B31-07D2-04E1-8333-1C0CA394D1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3490F0-3A26-4377-6775-101E60EFC7C4}"/>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2148530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B07A-D0AB-0136-D6BA-B93F8A897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1AD3D47-F8ED-621D-32FD-00E8C816D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E809E6-7711-CF1E-1F90-7A7CBF1E4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2E83-4297-9CC5-FA8D-E528B71E349C}"/>
              </a:ext>
            </a:extLst>
          </p:cNvPr>
          <p:cNvSpPr>
            <a:spLocks noGrp="1"/>
          </p:cNvSpPr>
          <p:nvPr>
            <p:ph type="dt" sz="half" idx="10"/>
          </p:nvPr>
        </p:nvSpPr>
        <p:spPr/>
        <p:txBody>
          <a:bodyPr/>
          <a:lstStyle/>
          <a:p>
            <a:fld id="{12906E14-9CCC-4603-931B-8A040570C6E8}" type="datetimeFigureOut">
              <a:rPr lang="en-GB" smtClean="0"/>
              <a:t>31/01/2025</a:t>
            </a:fld>
            <a:endParaRPr lang="en-GB"/>
          </a:p>
        </p:txBody>
      </p:sp>
      <p:sp>
        <p:nvSpPr>
          <p:cNvPr id="6" name="Footer Placeholder 5">
            <a:extLst>
              <a:ext uri="{FF2B5EF4-FFF2-40B4-BE49-F238E27FC236}">
                <a16:creationId xmlns:a16="http://schemas.microsoft.com/office/drawing/2014/main" id="{AA9FDDED-B113-2A87-A102-DDC9D19ACE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7B9DCC-2894-771A-54CC-48BE1E7A98F2}"/>
              </a:ext>
            </a:extLst>
          </p:cNvPr>
          <p:cNvSpPr>
            <a:spLocks noGrp="1"/>
          </p:cNvSpPr>
          <p:nvPr>
            <p:ph type="sldNum" sz="quarter" idx="12"/>
          </p:nvPr>
        </p:nvSpPr>
        <p:spPr/>
        <p:txBody>
          <a:bodyPr/>
          <a:lstStyle/>
          <a:p>
            <a:fld id="{134F3914-50DB-4F32-9C45-086CE0FC2266}" type="slidenum">
              <a:rPr lang="en-GB" smtClean="0"/>
              <a:t>‹#›</a:t>
            </a:fld>
            <a:endParaRPr lang="en-GB"/>
          </a:p>
        </p:txBody>
      </p:sp>
    </p:spTree>
    <p:extLst>
      <p:ext uri="{BB962C8B-B14F-4D97-AF65-F5344CB8AC3E}">
        <p14:creationId xmlns:p14="http://schemas.microsoft.com/office/powerpoint/2010/main" val="90578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0440F-1CCC-E78C-E8B0-94C0659AF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83A0DA-30F5-249C-FAA0-27D35C1306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E9C437-89EB-640D-74C1-0D232DC85F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906E14-9CCC-4603-931B-8A040570C6E8}" type="datetimeFigureOut">
              <a:rPr lang="en-GB" smtClean="0"/>
              <a:t>31/01/2025</a:t>
            </a:fld>
            <a:endParaRPr lang="en-GB"/>
          </a:p>
        </p:txBody>
      </p:sp>
      <p:sp>
        <p:nvSpPr>
          <p:cNvPr id="5" name="Footer Placeholder 4">
            <a:extLst>
              <a:ext uri="{FF2B5EF4-FFF2-40B4-BE49-F238E27FC236}">
                <a16:creationId xmlns:a16="http://schemas.microsoft.com/office/drawing/2014/main" id="{FAFD34C7-AA2F-CEF3-A360-B555300BDB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2DF57A4-079F-131E-C126-34DBE1C48A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4F3914-50DB-4F32-9C45-086CE0FC2266}" type="slidenum">
              <a:rPr lang="en-GB" smtClean="0"/>
              <a:t>‹#›</a:t>
            </a:fld>
            <a:endParaRPr lang="en-GB"/>
          </a:p>
        </p:txBody>
      </p:sp>
    </p:spTree>
    <p:extLst>
      <p:ext uri="{BB962C8B-B14F-4D97-AF65-F5344CB8AC3E}">
        <p14:creationId xmlns:p14="http://schemas.microsoft.com/office/powerpoint/2010/main" val="982544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176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BE804D2-9385-2429-8DB2-3DF3439EC461}"/>
            </a:ext>
          </a:extLst>
        </p:cNvPr>
        <p:cNvGrpSpPr/>
        <p:nvPr/>
      </p:nvGrpSpPr>
      <p:grpSpPr>
        <a:xfrm>
          <a:off x="0" y="0"/>
          <a:ext cx="0" cy="0"/>
          <a:chOff x="0" y="0"/>
          <a:chExt cx="0" cy="0"/>
        </a:xfrm>
      </p:grpSpPr>
    </p:spTree>
    <p:extLst>
      <p:ext uri="{BB962C8B-B14F-4D97-AF65-F5344CB8AC3E}">
        <p14:creationId xmlns:p14="http://schemas.microsoft.com/office/powerpoint/2010/main" val="1860215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E6DE08D-38A3-4729-C521-D21A418DF2A7}"/>
            </a:ext>
          </a:extLst>
        </p:cNvPr>
        <p:cNvGrpSpPr/>
        <p:nvPr/>
      </p:nvGrpSpPr>
      <p:grpSpPr>
        <a:xfrm>
          <a:off x="0" y="0"/>
          <a:ext cx="0" cy="0"/>
          <a:chOff x="0" y="0"/>
          <a:chExt cx="0" cy="0"/>
        </a:xfrm>
      </p:grpSpPr>
    </p:spTree>
    <p:extLst>
      <p:ext uri="{BB962C8B-B14F-4D97-AF65-F5344CB8AC3E}">
        <p14:creationId xmlns:p14="http://schemas.microsoft.com/office/powerpoint/2010/main" val="466123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71F9093-80C6-F147-54F8-B0C71A37D3E8}"/>
            </a:ext>
          </a:extLst>
        </p:cNvPr>
        <p:cNvGrpSpPr/>
        <p:nvPr/>
      </p:nvGrpSpPr>
      <p:grpSpPr>
        <a:xfrm>
          <a:off x="0" y="0"/>
          <a:ext cx="0" cy="0"/>
          <a:chOff x="0" y="0"/>
          <a:chExt cx="0" cy="0"/>
        </a:xfrm>
      </p:grpSpPr>
    </p:spTree>
    <p:extLst>
      <p:ext uri="{BB962C8B-B14F-4D97-AF65-F5344CB8AC3E}">
        <p14:creationId xmlns:p14="http://schemas.microsoft.com/office/powerpoint/2010/main" val="3615108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AFFB8C6-DDBF-8DFD-41B3-259F0992087B}"/>
            </a:ext>
          </a:extLst>
        </p:cNvPr>
        <p:cNvGrpSpPr/>
        <p:nvPr/>
      </p:nvGrpSpPr>
      <p:grpSpPr>
        <a:xfrm>
          <a:off x="0" y="0"/>
          <a:ext cx="0" cy="0"/>
          <a:chOff x="0" y="0"/>
          <a:chExt cx="0" cy="0"/>
        </a:xfrm>
      </p:grpSpPr>
    </p:spTree>
    <p:extLst>
      <p:ext uri="{BB962C8B-B14F-4D97-AF65-F5344CB8AC3E}">
        <p14:creationId xmlns:p14="http://schemas.microsoft.com/office/powerpoint/2010/main" val="3926781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9512973-2EDF-C7C9-8594-25A14EA5E871}"/>
            </a:ext>
          </a:extLst>
        </p:cNvPr>
        <p:cNvGrpSpPr/>
        <p:nvPr/>
      </p:nvGrpSpPr>
      <p:grpSpPr>
        <a:xfrm>
          <a:off x="0" y="0"/>
          <a:ext cx="0" cy="0"/>
          <a:chOff x="0" y="0"/>
          <a:chExt cx="0" cy="0"/>
        </a:xfrm>
      </p:grpSpPr>
    </p:spTree>
    <p:extLst>
      <p:ext uri="{BB962C8B-B14F-4D97-AF65-F5344CB8AC3E}">
        <p14:creationId xmlns:p14="http://schemas.microsoft.com/office/powerpoint/2010/main" val="2677827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05487EC-98A4-EA0D-47C5-208C53877057}"/>
            </a:ext>
          </a:extLst>
        </p:cNvPr>
        <p:cNvGrpSpPr/>
        <p:nvPr/>
      </p:nvGrpSpPr>
      <p:grpSpPr>
        <a:xfrm>
          <a:off x="0" y="0"/>
          <a:ext cx="0" cy="0"/>
          <a:chOff x="0" y="0"/>
          <a:chExt cx="0" cy="0"/>
        </a:xfrm>
      </p:grpSpPr>
    </p:spTree>
    <p:extLst>
      <p:ext uri="{BB962C8B-B14F-4D97-AF65-F5344CB8AC3E}">
        <p14:creationId xmlns:p14="http://schemas.microsoft.com/office/powerpoint/2010/main" val="3592289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B380650-7615-4D67-058C-5AC004210D98}"/>
            </a:ext>
          </a:extLst>
        </p:cNvPr>
        <p:cNvGrpSpPr/>
        <p:nvPr/>
      </p:nvGrpSpPr>
      <p:grpSpPr>
        <a:xfrm>
          <a:off x="0" y="0"/>
          <a:ext cx="0" cy="0"/>
          <a:chOff x="0" y="0"/>
          <a:chExt cx="0" cy="0"/>
        </a:xfrm>
      </p:grpSpPr>
    </p:spTree>
    <p:extLst>
      <p:ext uri="{BB962C8B-B14F-4D97-AF65-F5344CB8AC3E}">
        <p14:creationId xmlns:p14="http://schemas.microsoft.com/office/powerpoint/2010/main" val="4227972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580FE5F-C4BD-26C2-B927-5CF7D51BBF34}"/>
            </a:ext>
          </a:extLst>
        </p:cNvPr>
        <p:cNvGrpSpPr/>
        <p:nvPr/>
      </p:nvGrpSpPr>
      <p:grpSpPr>
        <a:xfrm>
          <a:off x="0" y="0"/>
          <a:ext cx="0" cy="0"/>
          <a:chOff x="0" y="0"/>
          <a:chExt cx="0" cy="0"/>
        </a:xfrm>
      </p:grpSpPr>
    </p:spTree>
    <p:extLst>
      <p:ext uri="{BB962C8B-B14F-4D97-AF65-F5344CB8AC3E}">
        <p14:creationId xmlns:p14="http://schemas.microsoft.com/office/powerpoint/2010/main" val="47223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C597C7F-64FD-586B-1D32-EDF6F766D501}"/>
            </a:ext>
          </a:extLst>
        </p:cNvPr>
        <p:cNvGrpSpPr/>
        <p:nvPr/>
      </p:nvGrpSpPr>
      <p:grpSpPr>
        <a:xfrm>
          <a:off x="0" y="0"/>
          <a:ext cx="0" cy="0"/>
          <a:chOff x="0" y="0"/>
          <a:chExt cx="0" cy="0"/>
        </a:xfrm>
      </p:grpSpPr>
    </p:spTree>
    <p:extLst>
      <p:ext uri="{BB962C8B-B14F-4D97-AF65-F5344CB8AC3E}">
        <p14:creationId xmlns:p14="http://schemas.microsoft.com/office/powerpoint/2010/main" val="1929601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E4BFD58-2127-9F59-4B67-81887570CBA5}"/>
            </a:ext>
          </a:extLst>
        </p:cNvPr>
        <p:cNvGrpSpPr/>
        <p:nvPr/>
      </p:nvGrpSpPr>
      <p:grpSpPr>
        <a:xfrm>
          <a:off x="0" y="0"/>
          <a:ext cx="0" cy="0"/>
          <a:chOff x="0" y="0"/>
          <a:chExt cx="0" cy="0"/>
        </a:xfrm>
      </p:grpSpPr>
    </p:spTree>
    <p:extLst>
      <p:ext uri="{BB962C8B-B14F-4D97-AF65-F5344CB8AC3E}">
        <p14:creationId xmlns:p14="http://schemas.microsoft.com/office/powerpoint/2010/main" val="2640287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418AD50-F918-F546-CFF0-0A2C7B984C2D}"/>
            </a:ext>
          </a:extLst>
        </p:cNvPr>
        <p:cNvGrpSpPr/>
        <p:nvPr/>
      </p:nvGrpSpPr>
      <p:grpSpPr>
        <a:xfrm>
          <a:off x="0" y="0"/>
          <a:ext cx="0" cy="0"/>
          <a:chOff x="0" y="0"/>
          <a:chExt cx="0" cy="0"/>
        </a:xfrm>
      </p:grpSpPr>
    </p:spTree>
    <p:extLst>
      <p:ext uri="{BB962C8B-B14F-4D97-AF65-F5344CB8AC3E}">
        <p14:creationId xmlns:p14="http://schemas.microsoft.com/office/powerpoint/2010/main" val="353627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D302252-416D-D293-69A3-3767E554E290}"/>
            </a:ext>
          </a:extLst>
        </p:cNvPr>
        <p:cNvGrpSpPr/>
        <p:nvPr/>
      </p:nvGrpSpPr>
      <p:grpSpPr>
        <a:xfrm>
          <a:off x="0" y="0"/>
          <a:ext cx="0" cy="0"/>
          <a:chOff x="0" y="0"/>
          <a:chExt cx="0" cy="0"/>
        </a:xfrm>
      </p:grpSpPr>
    </p:spTree>
    <p:extLst>
      <p:ext uri="{BB962C8B-B14F-4D97-AF65-F5344CB8AC3E}">
        <p14:creationId xmlns:p14="http://schemas.microsoft.com/office/powerpoint/2010/main" val="1354419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530DC41-B003-2080-17C9-C6FD2924E391}"/>
            </a:ext>
          </a:extLst>
        </p:cNvPr>
        <p:cNvGrpSpPr/>
        <p:nvPr/>
      </p:nvGrpSpPr>
      <p:grpSpPr>
        <a:xfrm>
          <a:off x="0" y="0"/>
          <a:ext cx="0" cy="0"/>
          <a:chOff x="0" y="0"/>
          <a:chExt cx="0" cy="0"/>
        </a:xfrm>
      </p:grpSpPr>
    </p:spTree>
    <p:extLst>
      <p:ext uri="{BB962C8B-B14F-4D97-AF65-F5344CB8AC3E}">
        <p14:creationId xmlns:p14="http://schemas.microsoft.com/office/powerpoint/2010/main" val="1411706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E3CA8B-6378-D9B0-E0B6-76D37552B63E}"/>
            </a:ext>
          </a:extLst>
        </p:cNvPr>
        <p:cNvGrpSpPr/>
        <p:nvPr/>
      </p:nvGrpSpPr>
      <p:grpSpPr>
        <a:xfrm>
          <a:off x="0" y="0"/>
          <a:ext cx="0" cy="0"/>
          <a:chOff x="0" y="0"/>
          <a:chExt cx="0" cy="0"/>
        </a:xfrm>
      </p:grpSpPr>
    </p:spTree>
    <p:extLst>
      <p:ext uri="{BB962C8B-B14F-4D97-AF65-F5344CB8AC3E}">
        <p14:creationId xmlns:p14="http://schemas.microsoft.com/office/powerpoint/2010/main" val="3529050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C9CB814-6D1D-EC44-7120-94004047DBB1}"/>
            </a:ext>
          </a:extLst>
        </p:cNvPr>
        <p:cNvGrpSpPr/>
        <p:nvPr/>
      </p:nvGrpSpPr>
      <p:grpSpPr>
        <a:xfrm>
          <a:off x="0" y="0"/>
          <a:ext cx="0" cy="0"/>
          <a:chOff x="0" y="0"/>
          <a:chExt cx="0" cy="0"/>
        </a:xfrm>
      </p:grpSpPr>
    </p:spTree>
    <p:extLst>
      <p:ext uri="{BB962C8B-B14F-4D97-AF65-F5344CB8AC3E}">
        <p14:creationId xmlns:p14="http://schemas.microsoft.com/office/powerpoint/2010/main" val="476434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EC86166-FEFF-3944-C752-93EE78E8CEEC}"/>
            </a:ext>
          </a:extLst>
        </p:cNvPr>
        <p:cNvGrpSpPr/>
        <p:nvPr/>
      </p:nvGrpSpPr>
      <p:grpSpPr>
        <a:xfrm>
          <a:off x="0" y="0"/>
          <a:ext cx="0" cy="0"/>
          <a:chOff x="0" y="0"/>
          <a:chExt cx="0" cy="0"/>
        </a:xfrm>
      </p:grpSpPr>
    </p:spTree>
    <p:extLst>
      <p:ext uri="{BB962C8B-B14F-4D97-AF65-F5344CB8AC3E}">
        <p14:creationId xmlns:p14="http://schemas.microsoft.com/office/powerpoint/2010/main" val="401489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5A51B53-2560-C44F-EF5D-77AF1309B526}"/>
            </a:ext>
          </a:extLst>
        </p:cNvPr>
        <p:cNvGrpSpPr/>
        <p:nvPr/>
      </p:nvGrpSpPr>
      <p:grpSpPr>
        <a:xfrm>
          <a:off x="0" y="0"/>
          <a:ext cx="0" cy="0"/>
          <a:chOff x="0" y="0"/>
          <a:chExt cx="0" cy="0"/>
        </a:xfrm>
      </p:grpSpPr>
    </p:spTree>
    <p:extLst>
      <p:ext uri="{BB962C8B-B14F-4D97-AF65-F5344CB8AC3E}">
        <p14:creationId xmlns:p14="http://schemas.microsoft.com/office/powerpoint/2010/main" val="2971751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763CBB0-D870-E253-B71B-423663F02F53}"/>
            </a:ext>
          </a:extLst>
        </p:cNvPr>
        <p:cNvGrpSpPr/>
        <p:nvPr/>
      </p:nvGrpSpPr>
      <p:grpSpPr>
        <a:xfrm>
          <a:off x="0" y="0"/>
          <a:ext cx="0" cy="0"/>
          <a:chOff x="0" y="0"/>
          <a:chExt cx="0" cy="0"/>
        </a:xfrm>
      </p:grpSpPr>
    </p:spTree>
    <p:extLst>
      <p:ext uri="{BB962C8B-B14F-4D97-AF65-F5344CB8AC3E}">
        <p14:creationId xmlns:p14="http://schemas.microsoft.com/office/powerpoint/2010/main" val="377233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5D5BDC8-2932-6BDB-532D-8864BAF8B01F}"/>
            </a:ext>
          </a:extLst>
        </p:cNvPr>
        <p:cNvGrpSpPr/>
        <p:nvPr/>
      </p:nvGrpSpPr>
      <p:grpSpPr>
        <a:xfrm>
          <a:off x="0" y="0"/>
          <a:ext cx="0" cy="0"/>
          <a:chOff x="0" y="0"/>
          <a:chExt cx="0" cy="0"/>
        </a:xfrm>
      </p:grpSpPr>
    </p:spTree>
    <p:extLst>
      <p:ext uri="{BB962C8B-B14F-4D97-AF65-F5344CB8AC3E}">
        <p14:creationId xmlns:p14="http://schemas.microsoft.com/office/powerpoint/2010/main" val="608645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2BAD2A7-0FEB-3490-0581-55AF1ABC67C2}"/>
            </a:ext>
          </a:extLst>
        </p:cNvPr>
        <p:cNvGrpSpPr/>
        <p:nvPr/>
      </p:nvGrpSpPr>
      <p:grpSpPr>
        <a:xfrm>
          <a:off x="0" y="0"/>
          <a:ext cx="0" cy="0"/>
          <a:chOff x="0" y="0"/>
          <a:chExt cx="0" cy="0"/>
        </a:xfrm>
      </p:grpSpPr>
    </p:spTree>
    <p:extLst>
      <p:ext uri="{BB962C8B-B14F-4D97-AF65-F5344CB8AC3E}">
        <p14:creationId xmlns:p14="http://schemas.microsoft.com/office/powerpoint/2010/main" val="150888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237A0ED-0821-19A7-E711-D3C72FE85389}"/>
            </a:ext>
          </a:extLst>
        </p:cNvPr>
        <p:cNvGrpSpPr/>
        <p:nvPr/>
      </p:nvGrpSpPr>
      <p:grpSpPr>
        <a:xfrm>
          <a:off x="0" y="0"/>
          <a:ext cx="0" cy="0"/>
          <a:chOff x="0" y="0"/>
          <a:chExt cx="0" cy="0"/>
        </a:xfrm>
      </p:grpSpPr>
    </p:spTree>
    <p:extLst>
      <p:ext uri="{BB962C8B-B14F-4D97-AF65-F5344CB8AC3E}">
        <p14:creationId xmlns:p14="http://schemas.microsoft.com/office/powerpoint/2010/main" val="3631505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7F546A-9BB1-AB48-88AE-B7F5FEFD0998}"/>
            </a:ext>
          </a:extLst>
        </p:cNvPr>
        <p:cNvGrpSpPr/>
        <p:nvPr/>
      </p:nvGrpSpPr>
      <p:grpSpPr>
        <a:xfrm>
          <a:off x="0" y="0"/>
          <a:ext cx="0" cy="0"/>
          <a:chOff x="0" y="0"/>
          <a:chExt cx="0" cy="0"/>
        </a:xfrm>
      </p:grpSpPr>
    </p:spTree>
    <p:extLst>
      <p:ext uri="{BB962C8B-B14F-4D97-AF65-F5344CB8AC3E}">
        <p14:creationId xmlns:p14="http://schemas.microsoft.com/office/powerpoint/2010/main" val="3891932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A76C047-8B98-6537-647D-5A2C7A4FE145}"/>
            </a:ext>
          </a:extLst>
        </p:cNvPr>
        <p:cNvGrpSpPr/>
        <p:nvPr/>
      </p:nvGrpSpPr>
      <p:grpSpPr>
        <a:xfrm>
          <a:off x="0" y="0"/>
          <a:ext cx="0" cy="0"/>
          <a:chOff x="0" y="0"/>
          <a:chExt cx="0" cy="0"/>
        </a:xfrm>
      </p:grpSpPr>
    </p:spTree>
    <p:extLst>
      <p:ext uri="{BB962C8B-B14F-4D97-AF65-F5344CB8AC3E}">
        <p14:creationId xmlns:p14="http://schemas.microsoft.com/office/powerpoint/2010/main" val="1013340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TotalTime>
  <Words>6645</Words>
  <Application>Microsoft Office PowerPoint</Application>
  <PresentationFormat>Widescreen</PresentationFormat>
  <Paragraphs>192</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Sophie Durban</dc:creator>
  <cp:lastModifiedBy>Sophie Durban</cp:lastModifiedBy>
  <cp:revision>2</cp:revision>
  <dcterms:created xsi:type="dcterms:W3CDTF">2025-01-31T13:11:02Z</dcterms:created>
  <dcterms:modified xsi:type="dcterms:W3CDTF">2025-01-31T14:08:58Z</dcterms:modified>
</cp:coreProperties>
</file>